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333" r:id="rId3"/>
    <p:sldId id="369" r:id="rId4"/>
    <p:sldId id="365" r:id="rId5"/>
    <p:sldId id="370" r:id="rId6"/>
    <p:sldId id="371" r:id="rId7"/>
    <p:sldId id="374" r:id="rId8"/>
    <p:sldId id="366" r:id="rId9"/>
    <p:sldId id="350" r:id="rId10"/>
    <p:sldId id="362" r:id="rId11"/>
    <p:sldId id="349" r:id="rId12"/>
    <p:sldId id="363" r:id="rId13"/>
    <p:sldId id="351" r:id="rId14"/>
    <p:sldId id="348" r:id="rId15"/>
    <p:sldId id="367" r:id="rId16"/>
    <p:sldId id="375" r:id="rId17"/>
    <p:sldId id="376" r:id="rId18"/>
    <p:sldId id="373" r:id="rId19"/>
    <p:sldId id="372" r:id="rId20"/>
    <p:sldId id="328"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28">
          <p15:clr>
            <a:srgbClr val="A4A3A4"/>
          </p15:clr>
        </p15:guide>
        <p15:guide id="4" pos="176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B"/>
    <a:srgbClr val="EC881D"/>
    <a:srgbClr val="FF0000"/>
    <a:srgbClr val="000000"/>
    <a:srgbClr val="FF0066"/>
    <a:srgbClr val="5F6062"/>
    <a:srgbClr val="DC7B1F"/>
    <a:srgbClr val="FFFFFF"/>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10" autoAdjust="0"/>
    <p:restoredTop sz="93148" autoAdjust="0"/>
  </p:normalViewPr>
  <p:slideViewPr>
    <p:cSldViewPr snapToGrid="0" snapToObjects="1">
      <p:cViewPr>
        <p:scale>
          <a:sx n="130" d="100"/>
          <a:sy n="130" d="100"/>
        </p:scale>
        <p:origin x="1640" y="224"/>
      </p:cViewPr>
      <p:guideLst>
        <p:guide orient="horz" pos="2160"/>
        <p:guide pos="2880"/>
        <p:guide pos="1028"/>
        <p:guide pos="1764"/>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2" d="100"/>
          <a:sy n="52" d="100"/>
        </p:scale>
        <p:origin x="2934" y="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4659F3-E4DD-4472-813B-C04ED6505D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6393757-FDBD-4F0A-A7E4-3F0C11B9FE6C}">
      <dgm:prSet phldrT="[文本]" custT="1"/>
      <dgm:spPr/>
      <dgm:t>
        <a:bodyPr/>
        <a:lstStyle/>
        <a:p>
          <a:r>
            <a:rPr lang="zh-CN" altLang="en-US" sz="2800" dirty="0" smtClean="0">
              <a:latin typeface="Microsoft YaHei" charset="-122"/>
              <a:ea typeface="Microsoft YaHei" charset="-122"/>
              <a:cs typeface="Microsoft YaHei" charset="-122"/>
            </a:rPr>
            <a:t>主从一致方案</a:t>
          </a:r>
          <a:endParaRPr lang="zh-CN" altLang="en-US" sz="2800" dirty="0">
            <a:latin typeface="Microsoft YaHei" charset="-122"/>
            <a:ea typeface="Microsoft YaHei" charset="-122"/>
            <a:cs typeface="Microsoft YaHei" charset="-122"/>
          </a:endParaRPr>
        </a:p>
      </dgm:t>
    </dgm:pt>
    <dgm:pt modelId="{B01DC808-ACED-4C26-9AAA-708444F3F85B}" type="par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CDA91F6-07D9-4B05-9456-A4E6BC545FCC}" type="sib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0AB1C74-E5B6-4930-9847-A1D944AFA1C4}">
      <dgm:prSet phldrT="[文本]" custT="1"/>
      <dgm:spPr/>
      <dgm:t>
        <a:bodyPr/>
        <a:lstStyle/>
        <a:p>
          <a:r>
            <a:rPr lang="zh-CN" altLang="en-US" sz="1800" dirty="0" smtClean="0">
              <a:latin typeface="Microsoft YaHei" charset="-122"/>
              <a:ea typeface="Microsoft YaHei" charset="-122"/>
              <a:cs typeface="Microsoft YaHei" charset="-122"/>
            </a:rPr>
            <a:t>与现有外高桥主系统平台系列一致</a:t>
          </a:r>
          <a:endParaRPr lang="zh-CN" altLang="en-US" sz="1800" dirty="0">
            <a:latin typeface="Microsoft YaHei" charset="-122"/>
            <a:ea typeface="Microsoft YaHei" charset="-122"/>
            <a:cs typeface="Microsoft YaHei" charset="-122"/>
          </a:endParaRPr>
        </a:p>
      </dgm:t>
    </dgm:pt>
    <dgm:pt modelId="{DF5FD967-1906-4C53-BCE2-1CE8C271303F}" type="par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2BDD8E0C-8AB6-4D18-BB18-50A1DE440564}" type="sib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03B06AF5-DEDF-4D3C-A7DC-EC12FD864F9F}">
      <dgm:prSet phldrT="[文本]" custT="1"/>
      <dgm:spPr/>
      <dgm:t>
        <a:bodyPr/>
        <a:lstStyle/>
        <a:p>
          <a:r>
            <a:rPr lang="zh-CN" altLang="en-US" sz="1800" dirty="0" smtClean="0">
              <a:latin typeface="Microsoft YaHei" charset="-122"/>
              <a:ea typeface="Microsoft YaHei" charset="-122"/>
              <a:cs typeface="Microsoft YaHei" charset="-122"/>
            </a:rPr>
            <a:t>节点数量和磁盘配置上细节有差异</a:t>
          </a:r>
          <a:endParaRPr lang="zh-CN" altLang="en-US" sz="1800" dirty="0">
            <a:latin typeface="Microsoft YaHei" charset="-122"/>
            <a:ea typeface="Microsoft YaHei" charset="-122"/>
            <a:cs typeface="Microsoft YaHei" charset="-122"/>
          </a:endParaRPr>
        </a:p>
      </dgm:t>
    </dgm:pt>
    <dgm:pt modelId="{E7A69E91-18F3-4315-B269-8963881FFF98}" type="par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458C0FA-9F57-4CA4-8466-065B6D527A11}" type="sib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5EABA46-A00A-4481-8DFB-25D1BC51A05E}">
      <dgm:prSet phldrT="[文本]" custT="1"/>
      <dgm:spPr/>
      <dgm:t>
        <a:bodyPr/>
        <a:lstStyle/>
        <a:p>
          <a:r>
            <a:rPr lang="zh-CN" altLang="en-US" sz="2800" dirty="0" smtClean="0">
              <a:latin typeface="Microsoft YaHei" charset="-122"/>
              <a:ea typeface="Microsoft YaHei" charset="-122"/>
              <a:cs typeface="Microsoft YaHei" charset="-122"/>
            </a:rPr>
            <a:t>延续高</a:t>
          </a:r>
          <a:r>
            <a:rPr lang="en-US" altLang="zh-CN" sz="2800" dirty="0" smtClean="0">
              <a:latin typeface="Microsoft YaHei" charset="-122"/>
              <a:ea typeface="Microsoft YaHei" charset="-122"/>
              <a:cs typeface="Microsoft YaHei" charset="-122"/>
            </a:rPr>
            <a:t>IO</a:t>
          </a:r>
          <a:r>
            <a:rPr lang="zh-CN" altLang="en-US" sz="2800" dirty="0" smtClean="0">
              <a:latin typeface="Microsoft YaHei" charset="-122"/>
              <a:ea typeface="Microsoft YaHei" charset="-122"/>
              <a:cs typeface="Microsoft YaHei" charset="-122"/>
            </a:rPr>
            <a:t>方案</a:t>
          </a:r>
          <a:endParaRPr lang="zh-CN" altLang="en-US" sz="2800" dirty="0">
            <a:latin typeface="Microsoft YaHei" charset="-122"/>
            <a:ea typeface="Microsoft YaHei" charset="-122"/>
            <a:cs typeface="Microsoft YaHei" charset="-122"/>
          </a:endParaRPr>
        </a:p>
      </dgm:t>
    </dgm:pt>
    <dgm:pt modelId="{F74DE148-7300-4DA3-A8A4-B04989542BEB}" type="par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EB0D9862-F9E7-4851-B3C2-AB6D39AA62AB}" type="sib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D0CC6562-C483-412D-B6A9-B11CDA173970}">
      <dgm:prSet phldrT="[文本]" custT="1"/>
      <dgm:spPr/>
      <dgm:t>
        <a:bodyPr/>
        <a:lstStyle/>
        <a:p>
          <a:r>
            <a:rPr lang="zh-CN" altLang="en-US" sz="1800" dirty="0" smtClean="0">
              <a:latin typeface="Microsoft YaHei" charset="-122"/>
              <a:ea typeface="Microsoft YaHei" charset="-122"/>
              <a:cs typeface="Microsoft YaHei" charset="-122"/>
            </a:rPr>
            <a:t>将</a:t>
          </a:r>
          <a:r>
            <a:rPr lang="en-US" altLang="zh-CN" sz="1800" dirty="0" smtClean="0">
              <a:latin typeface="Microsoft YaHei" charset="-122"/>
              <a:ea typeface="Microsoft YaHei" charset="-122"/>
              <a:cs typeface="Microsoft YaHei" charset="-122"/>
            </a:rPr>
            <a:t>5555</a:t>
          </a:r>
          <a:r>
            <a:rPr lang="zh-CN" altLang="en-US" sz="1800" dirty="0" smtClean="0">
              <a:latin typeface="Microsoft YaHei" charset="-122"/>
              <a:ea typeface="Microsoft YaHei" charset="-122"/>
              <a:cs typeface="Microsoft YaHei" charset="-122"/>
            </a:rPr>
            <a:t>平台升级至</a:t>
          </a:r>
          <a:r>
            <a:rPr lang="en-US" altLang="zh-CN" sz="1800" dirty="0" smtClean="0">
              <a:latin typeface="Microsoft YaHei" charset="-122"/>
              <a:ea typeface="Microsoft YaHei" charset="-122"/>
              <a:cs typeface="Microsoft YaHei" charset="-122"/>
            </a:rPr>
            <a:t>6800C</a:t>
          </a:r>
          <a:r>
            <a:rPr lang="zh-CN" altLang="en-US" sz="1800" dirty="0" smtClean="0">
              <a:latin typeface="Microsoft YaHei" charset="-122"/>
              <a:ea typeface="Microsoft YaHei" charset="-122"/>
              <a:cs typeface="Microsoft YaHei" charset="-122"/>
            </a:rPr>
            <a:t>或</a:t>
          </a:r>
          <a:r>
            <a:rPr lang="en-US" altLang="zh-CN" sz="1800" dirty="0" err="1" smtClean="0">
              <a:latin typeface="Microsoft YaHei" charset="-122"/>
              <a:ea typeface="Microsoft YaHei" charset="-122"/>
              <a:cs typeface="Microsoft YaHei" charset="-122"/>
            </a:rPr>
            <a:t>IntelliFlex</a:t>
          </a:r>
          <a:endParaRPr lang="zh-CN" altLang="en-US" sz="1800" dirty="0">
            <a:latin typeface="Microsoft YaHei" charset="-122"/>
            <a:ea typeface="Microsoft YaHei" charset="-122"/>
            <a:cs typeface="Microsoft YaHei" charset="-122"/>
          </a:endParaRPr>
        </a:p>
      </dgm:t>
    </dgm:pt>
    <dgm:pt modelId="{A6E4874F-C7F1-4A33-A277-AFED660E1F48}" type="par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90B4CD7A-0EB0-47F2-BFB7-FE151C0AC836}" type="sib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33A8178A-536E-4EFF-B977-3A61909F61CC}">
      <dgm:prSet phldrT="[文本]" custT="1"/>
      <dgm:spPr/>
      <dgm:t>
        <a:bodyPr/>
        <a:lstStyle/>
        <a:p>
          <a:r>
            <a:rPr lang="zh-CN" altLang="en-US" sz="1800" dirty="0" smtClean="0">
              <a:latin typeface="Microsoft YaHei" charset="-122"/>
              <a:ea typeface="Microsoft YaHei" charset="-122"/>
              <a:cs typeface="Microsoft YaHei" charset="-122"/>
            </a:rPr>
            <a:t>延续原平台规划的高</a:t>
          </a:r>
          <a:r>
            <a:rPr lang="en-US" altLang="zh-CN" sz="1800" dirty="0" smtClean="0">
              <a:latin typeface="Microsoft YaHei" charset="-122"/>
              <a:ea typeface="Microsoft YaHei" charset="-122"/>
              <a:cs typeface="Microsoft YaHei" charset="-122"/>
            </a:rPr>
            <a:t>IO</a:t>
          </a:r>
          <a:r>
            <a:rPr lang="zh-CN" altLang="en-US" sz="1800" dirty="0" smtClean="0">
              <a:latin typeface="Microsoft YaHei" charset="-122"/>
              <a:ea typeface="Microsoft YaHei" charset="-122"/>
              <a:cs typeface="Microsoft YaHei" charset="-122"/>
            </a:rPr>
            <a:t>处理能力</a:t>
          </a:r>
          <a:endParaRPr lang="zh-CN" altLang="en-US" sz="1800" dirty="0">
            <a:latin typeface="Microsoft YaHei" charset="-122"/>
            <a:ea typeface="Microsoft YaHei" charset="-122"/>
            <a:cs typeface="Microsoft YaHei" charset="-122"/>
          </a:endParaRPr>
        </a:p>
      </dgm:t>
    </dgm:pt>
    <dgm:pt modelId="{889FE7B8-2BD8-4081-90C4-9767EC5F5249}" type="par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2FE37AA8-855D-4C2F-9041-684ED2E1A507}" type="sib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B500B6DD-6FFC-45B0-8A89-2B427CB74347}" type="pres">
      <dgm:prSet presAssocID="{EF4659F3-E4DD-4472-813B-C04ED6505D65}" presName="Name0" presStyleCnt="0">
        <dgm:presLayoutVars>
          <dgm:dir/>
          <dgm:animLvl val="lvl"/>
          <dgm:resizeHandles val="exact"/>
        </dgm:presLayoutVars>
      </dgm:prSet>
      <dgm:spPr/>
      <dgm:t>
        <a:bodyPr/>
        <a:lstStyle/>
        <a:p>
          <a:endParaRPr lang="zh-CN" altLang="en-US"/>
        </a:p>
      </dgm:t>
    </dgm:pt>
    <dgm:pt modelId="{403FCB25-EF71-49DE-9E81-592F159135F6}" type="pres">
      <dgm:prSet presAssocID="{06393757-FDBD-4F0A-A7E4-3F0C11B9FE6C}" presName="linNode" presStyleCnt="0"/>
      <dgm:spPr/>
    </dgm:pt>
    <dgm:pt modelId="{18F85ACB-0BE5-488F-8996-87F88515CD7D}" type="pres">
      <dgm:prSet presAssocID="{06393757-FDBD-4F0A-A7E4-3F0C11B9FE6C}" presName="parentText" presStyleLbl="node1" presStyleIdx="0" presStyleCnt="2" custLinFactNeighborX="-10780" custLinFactNeighborY="-151">
        <dgm:presLayoutVars>
          <dgm:chMax val="1"/>
          <dgm:bulletEnabled val="1"/>
        </dgm:presLayoutVars>
      </dgm:prSet>
      <dgm:spPr/>
      <dgm:t>
        <a:bodyPr/>
        <a:lstStyle/>
        <a:p>
          <a:endParaRPr lang="zh-CN" altLang="en-US"/>
        </a:p>
      </dgm:t>
    </dgm:pt>
    <dgm:pt modelId="{CE02BDEA-F30C-44F6-86A4-B5BC0F001CB0}" type="pres">
      <dgm:prSet presAssocID="{06393757-FDBD-4F0A-A7E4-3F0C11B9FE6C}" presName="descendantText" presStyleLbl="alignAccFollowNode1" presStyleIdx="0" presStyleCnt="2">
        <dgm:presLayoutVars>
          <dgm:bulletEnabled val="1"/>
        </dgm:presLayoutVars>
      </dgm:prSet>
      <dgm:spPr/>
      <dgm:t>
        <a:bodyPr/>
        <a:lstStyle/>
        <a:p>
          <a:endParaRPr lang="zh-CN" altLang="en-US"/>
        </a:p>
      </dgm:t>
    </dgm:pt>
    <dgm:pt modelId="{51E87276-1FAD-4CA6-A315-86D0FB71F0CC}" type="pres">
      <dgm:prSet presAssocID="{1CDA91F6-07D9-4B05-9456-A4E6BC545FCC}" presName="sp" presStyleCnt="0"/>
      <dgm:spPr/>
    </dgm:pt>
    <dgm:pt modelId="{D0C9C65D-6A10-479E-8E64-6A881A2F5C77}" type="pres">
      <dgm:prSet presAssocID="{35EABA46-A00A-4481-8DFB-25D1BC51A05E}" presName="linNode" presStyleCnt="0"/>
      <dgm:spPr/>
    </dgm:pt>
    <dgm:pt modelId="{FBF8B36E-6187-4BFD-9FCF-EB0D4EBEC020}" type="pres">
      <dgm:prSet presAssocID="{35EABA46-A00A-4481-8DFB-25D1BC51A05E}" presName="parentText" presStyleLbl="node1" presStyleIdx="1" presStyleCnt="2">
        <dgm:presLayoutVars>
          <dgm:chMax val="1"/>
          <dgm:bulletEnabled val="1"/>
        </dgm:presLayoutVars>
      </dgm:prSet>
      <dgm:spPr/>
      <dgm:t>
        <a:bodyPr/>
        <a:lstStyle/>
        <a:p>
          <a:endParaRPr lang="zh-CN" altLang="en-US"/>
        </a:p>
      </dgm:t>
    </dgm:pt>
    <dgm:pt modelId="{1EEA98C5-11B5-43C2-88F2-E4C444526CD7}" type="pres">
      <dgm:prSet presAssocID="{35EABA46-A00A-4481-8DFB-25D1BC51A05E}" presName="descendantText" presStyleLbl="alignAccFollowNode1" presStyleIdx="1" presStyleCnt="2">
        <dgm:presLayoutVars>
          <dgm:bulletEnabled val="1"/>
        </dgm:presLayoutVars>
      </dgm:prSet>
      <dgm:spPr/>
      <dgm:t>
        <a:bodyPr/>
        <a:lstStyle/>
        <a:p>
          <a:endParaRPr lang="zh-CN" altLang="en-US"/>
        </a:p>
      </dgm:t>
    </dgm:pt>
  </dgm:ptLst>
  <dgm:cxnLst>
    <dgm:cxn modelId="{E1839B29-0ABE-43C2-9893-059CF2629F08}" type="presOf" srcId="{35EABA46-A00A-4481-8DFB-25D1BC51A05E}" destId="{FBF8B36E-6187-4BFD-9FCF-EB0D4EBEC020}" srcOrd="0" destOrd="0" presId="urn:microsoft.com/office/officeart/2005/8/layout/vList5"/>
    <dgm:cxn modelId="{3AFCCCFE-0B0C-4B23-9A60-485C0C0EBF6F}" type="presOf" srcId="{10AB1C74-E5B6-4930-9847-A1D944AFA1C4}" destId="{CE02BDEA-F30C-44F6-86A4-B5BC0F001CB0}" srcOrd="0" destOrd="0" presId="urn:microsoft.com/office/officeart/2005/8/layout/vList5"/>
    <dgm:cxn modelId="{8985F8FE-02E3-44D6-9BBE-DFFB70E6E157}" srcId="{35EABA46-A00A-4481-8DFB-25D1BC51A05E}" destId="{D0CC6562-C483-412D-B6A9-B11CDA173970}" srcOrd="0" destOrd="0" parTransId="{A6E4874F-C7F1-4A33-A277-AFED660E1F48}" sibTransId="{90B4CD7A-0EB0-47F2-BFB7-FE151C0AC836}"/>
    <dgm:cxn modelId="{82099D54-DDDE-4E47-B00B-15253C05C8A4}" srcId="{35EABA46-A00A-4481-8DFB-25D1BC51A05E}" destId="{33A8178A-536E-4EFF-B977-3A61909F61CC}" srcOrd="1" destOrd="0" parTransId="{889FE7B8-2BD8-4081-90C4-9767EC5F5249}" sibTransId="{2FE37AA8-855D-4C2F-9041-684ED2E1A507}"/>
    <dgm:cxn modelId="{0349C332-C1CE-467F-9CB3-EE7751AC1A82}" srcId="{EF4659F3-E4DD-4472-813B-C04ED6505D65}" destId="{06393757-FDBD-4F0A-A7E4-3F0C11B9FE6C}" srcOrd="0" destOrd="0" parTransId="{B01DC808-ACED-4C26-9AAA-708444F3F85B}" sibTransId="{1CDA91F6-07D9-4B05-9456-A4E6BC545FCC}"/>
    <dgm:cxn modelId="{45937C11-D4F1-4A3A-8AE8-9C362A5ABFD1}" srcId="{06393757-FDBD-4F0A-A7E4-3F0C11B9FE6C}" destId="{10AB1C74-E5B6-4930-9847-A1D944AFA1C4}" srcOrd="0" destOrd="0" parTransId="{DF5FD967-1906-4C53-BCE2-1CE8C271303F}" sibTransId="{2BDD8E0C-8AB6-4D18-BB18-50A1DE440564}"/>
    <dgm:cxn modelId="{59557677-B44D-4D8A-BE07-A891520CF385}" type="presOf" srcId="{D0CC6562-C483-412D-B6A9-B11CDA173970}" destId="{1EEA98C5-11B5-43C2-88F2-E4C444526CD7}" srcOrd="0" destOrd="0" presId="urn:microsoft.com/office/officeart/2005/8/layout/vList5"/>
    <dgm:cxn modelId="{453C659D-7786-4F7C-996B-142108774E58}" type="presOf" srcId="{33A8178A-536E-4EFF-B977-3A61909F61CC}" destId="{1EEA98C5-11B5-43C2-88F2-E4C444526CD7}" srcOrd="0" destOrd="1" presId="urn:microsoft.com/office/officeart/2005/8/layout/vList5"/>
    <dgm:cxn modelId="{F04CA52A-682F-41DC-8CEC-9EF61DA803DB}" type="presOf" srcId="{06393757-FDBD-4F0A-A7E4-3F0C11B9FE6C}" destId="{18F85ACB-0BE5-488F-8996-87F88515CD7D}" srcOrd="0" destOrd="0" presId="urn:microsoft.com/office/officeart/2005/8/layout/vList5"/>
    <dgm:cxn modelId="{511E6D86-F447-4507-B6AC-A3BD8B61F298}" srcId="{EF4659F3-E4DD-4472-813B-C04ED6505D65}" destId="{35EABA46-A00A-4481-8DFB-25D1BC51A05E}" srcOrd="1" destOrd="0" parTransId="{F74DE148-7300-4DA3-A8A4-B04989542BEB}" sibTransId="{EB0D9862-F9E7-4851-B3C2-AB6D39AA62AB}"/>
    <dgm:cxn modelId="{1A76482F-E2FB-4A73-8347-B50977B756DD}" type="presOf" srcId="{03B06AF5-DEDF-4D3C-A7DC-EC12FD864F9F}" destId="{CE02BDEA-F30C-44F6-86A4-B5BC0F001CB0}" srcOrd="0" destOrd="1" presId="urn:microsoft.com/office/officeart/2005/8/layout/vList5"/>
    <dgm:cxn modelId="{421CF2FD-3782-4DE8-893E-6748D0649065}" srcId="{06393757-FDBD-4F0A-A7E4-3F0C11B9FE6C}" destId="{03B06AF5-DEDF-4D3C-A7DC-EC12FD864F9F}" srcOrd="1" destOrd="0" parTransId="{E7A69E91-18F3-4315-B269-8963881FFF98}" sibTransId="{3458C0FA-9F57-4CA4-8466-065B6D527A11}"/>
    <dgm:cxn modelId="{6BD010B7-F3F0-493E-9192-EE6F4F3242F1}" type="presOf" srcId="{EF4659F3-E4DD-4472-813B-C04ED6505D65}" destId="{B500B6DD-6FFC-45B0-8A89-2B427CB74347}" srcOrd="0" destOrd="0" presId="urn:microsoft.com/office/officeart/2005/8/layout/vList5"/>
    <dgm:cxn modelId="{34741D9C-1B7B-4494-8457-1121D300FDFB}" type="presParOf" srcId="{B500B6DD-6FFC-45B0-8A89-2B427CB74347}" destId="{403FCB25-EF71-49DE-9E81-592F159135F6}" srcOrd="0" destOrd="0" presId="urn:microsoft.com/office/officeart/2005/8/layout/vList5"/>
    <dgm:cxn modelId="{557F4596-70D6-41D6-88AD-F6F586CC4E10}" type="presParOf" srcId="{403FCB25-EF71-49DE-9E81-592F159135F6}" destId="{18F85ACB-0BE5-488F-8996-87F88515CD7D}" srcOrd="0" destOrd="0" presId="urn:microsoft.com/office/officeart/2005/8/layout/vList5"/>
    <dgm:cxn modelId="{3BBDAABD-CA2E-4B3C-A44D-02BA83898523}" type="presParOf" srcId="{403FCB25-EF71-49DE-9E81-592F159135F6}" destId="{CE02BDEA-F30C-44F6-86A4-B5BC0F001CB0}" srcOrd="1" destOrd="0" presId="urn:microsoft.com/office/officeart/2005/8/layout/vList5"/>
    <dgm:cxn modelId="{6BDDE5E6-901A-4A6C-A7D5-2444A9141C53}" type="presParOf" srcId="{B500B6DD-6FFC-45B0-8A89-2B427CB74347}" destId="{51E87276-1FAD-4CA6-A315-86D0FB71F0CC}" srcOrd="1" destOrd="0" presId="urn:microsoft.com/office/officeart/2005/8/layout/vList5"/>
    <dgm:cxn modelId="{1CC2637E-E677-42D5-AAF0-19BF963794ED}" type="presParOf" srcId="{B500B6DD-6FFC-45B0-8A89-2B427CB74347}" destId="{D0C9C65D-6A10-479E-8E64-6A881A2F5C77}" srcOrd="2" destOrd="0" presId="urn:microsoft.com/office/officeart/2005/8/layout/vList5"/>
    <dgm:cxn modelId="{B95F9E17-EC14-437D-ACBA-210EE7CD1F4A}" type="presParOf" srcId="{D0C9C65D-6A10-479E-8E64-6A881A2F5C77}" destId="{FBF8B36E-6187-4BFD-9FCF-EB0D4EBEC020}" srcOrd="0" destOrd="0" presId="urn:microsoft.com/office/officeart/2005/8/layout/vList5"/>
    <dgm:cxn modelId="{AB859A9B-D5CD-4A39-AAED-BF5C9A2E89D9}" type="presParOf" srcId="{D0C9C65D-6A10-479E-8E64-6A881A2F5C77}" destId="{1EEA98C5-11B5-43C2-88F2-E4C444526C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BDEA-F30C-44F6-86A4-B5BC0F001CB0}">
      <dsp:nvSpPr>
        <dsp:cNvPr id="0" name=""/>
        <dsp:cNvSpPr/>
      </dsp:nvSpPr>
      <dsp:spPr>
        <a:xfrm rot="5400000">
          <a:off x="4390863" y="-1361807"/>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与现有外高桥主系统平台系列一致</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节点数量和磁盘配置上细节有差异</a:t>
          </a:r>
          <a:endParaRPr lang="zh-CN" altLang="en-US" sz="1800" kern="1200" dirty="0">
            <a:latin typeface="Microsoft YaHei" charset="-122"/>
            <a:ea typeface="Microsoft YaHei" charset="-122"/>
            <a:cs typeface="Microsoft YaHei" charset="-122"/>
          </a:endParaRPr>
        </a:p>
      </dsp:txBody>
      <dsp:txXfrm rot="-5400000">
        <a:off x="2803052" y="314243"/>
        <a:ext cx="4894964" cy="1631101"/>
      </dsp:txXfrm>
    </dsp:sp>
    <dsp:sp modelId="{18F85ACB-0BE5-488F-8996-87F88515CD7D}">
      <dsp:nvSpPr>
        <dsp:cNvPr id="0" name=""/>
        <dsp:cNvSpPr/>
      </dsp:nvSpPr>
      <dsp:spPr>
        <a:xfrm>
          <a:off x="0" y="0"/>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主从一致方案</a:t>
          </a:r>
          <a:endParaRPr lang="zh-CN" altLang="en-US" sz="2800" kern="1200" dirty="0">
            <a:latin typeface="Microsoft YaHei" charset="-122"/>
            <a:ea typeface="Microsoft YaHei" charset="-122"/>
            <a:cs typeface="Microsoft YaHei" charset="-122"/>
          </a:endParaRPr>
        </a:p>
      </dsp:txBody>
      <dsp:txXfrm>
        <a:off x="110298" y="110298"/>
        <a:ext cx="2582455" cy="2038878"/>
      </dsp:txXfrm>
    </dsp:sp>
    <dsp:sp modelId="{1EEA98C5-11B5-43C2-88F2-E4C444526CD7}">
      <dsp:nvSpPr>
        <dsp:cNvPr id="0" name=""/>
        <dsp:cNvSpPr/>
      </dsp:nvSpPr>
      <dsp:spPr>
        <a:xfrm rot="5400000">
          <a:off x="4390863" y="1010640"/>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将</a:t>
          </a:r>
          <a:r>
            <a:rPr lang="en-US" altLang="zh-CN" sz="1800" kern="1200" dirty="0" smtClean="0">
              <a:latin typeface="Microsoft YaHei" charset="-122"/>
              <a:ea typeface="Microsoft YaHei" charset="-122"/>
              <a:cs typeface="Microsoft YaHei" charset="-122"/>
            </a:rPr>
            <a:t>5555</a:t>
          </a:r>
          <a:r>
            <a:rPr lang="zh-CN" altLang="en-US" sz="1800" kern="1200" dirty="0" smtClean="0">
              <a:latin typeface="Microsoft YaHei" charset="-122"/>
              <a:ea typeface="Microsoft YaHei" charset="-122"/>
              <a:cs typeface="Microsoft YaHei" charset="-122"/>
            </a:rPr>
            <a:t>平台升级至</a:t>
          </a:r>
          <a:r>
            <a:rPr lang="en-US" altLang="zh-CN" sz="1800" kern="1200" dirty="0" smtClean="0">
              <a:latin typeface="Microsoft YaHei" charset="-122"/>
              <a:ea typeface="Microsoft YaHei" charset="-122"/>
              <a:cs typeface="Microsoft YaHei" charset="-122"/>
            </a:rPr>
            <a:t>6800C</a:t>
          </a:r>
          <a:r>
            <a:rPr lang="zh-CN" altLang="en-US" sz="1800" kern="1200" dirty="0" smtClean="0">
              <a:latin typeface="Microsoft YaHei" charset="-122"/>
              <a:ea typeface="Microsoft YaHei" charset="-122"/>
              <a:cs typeface="Microsoft YaHei" charset="-122"/>
            </a:rPr>
            <a:t>或</a:t>
          </a:r>
          <a:r>
            <a:rPr lang="en-US" altLang="zh-CN" sz="1800" kern="1200" dirty="0" err="1" smtClean="0">
              <a:latin typeface="Microsoft YaHei" charset="-122"/>
              <a:ea typeface="Microsoft YaHei" charset="-122"/>
              <a:cs typeface="Microsoft YaHei" charset="-122"/>
            </a:rPr>
            <a:t>IntelliFlex</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延续原平台规划的高</a:t>
          </a:r>
          <a:r>
            <a:rPr lang="en-US" altLang="zh-CN" sz="1800" kern="1200" dirty="0" smtClean="0">
              <a:latin typeface="Microsoft YaHei" charset="-122"/>
              <a:ea typeface="Microsoft YaHei" charset="-122"/>
              <a:cs typeface="Microsoft YaHei" charset="-122"/>
            </a:rPr>
            <a:t>IO</a:t>
          </a:r>
          <a:r>
            <a:rPr lang="zh-CN" altLang="en-US" sz="1800" kern="1200" dirty="0" smtClean="0">
              <a:latin typeface="Microsoft YaHei" charset="-122"/>
              <a:ea typeface="Microsoft YaHei" charset="-122"/>
              <a:cs typeface="Microsoft YaHei" charset="-122"/>
            </a:rPr>
            <a:t>处理能力</a:t>
          </a:r>
          <a:endParaRPr lang="zh-CN" altLang="en-US" sz="1800" kern="1200" dirty="0">
            <a:latin typeface="Microsoft YaHei" charset="-122"/>
            <a:ea typeface="Microsoft YaHei" charset="-122"/>
            <a:cs typeface="Microsoft YaHei" charset="-122"/>
          </a:endParaRPr>
        </a:p>
      </dsp:txBody>
      <dsp:txXfrm rot="-5400000">
        <a:off x="2803052" y="2686691"/>
        <a:ext cx="4894964" cy="1631101"/>
      </dsp:txXfrm>
    </dsp:sp>
    <dsp:sp modelId="{FBF8B36E-6187-4BFD-9FCF-EB0D4EBEC020}">
      <dsp:nvSpPr>
        <dsp:cNvPr id="0" name=""/>
        <dsp:cNvSpPr/>
      </dsp:nvSpPr>
      <dsp:spPr>
        <a:xfrm>
          <a:off x="0" y="2372504"/>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延续高</a:t>
          </a:r>
          <a:r>
            <a:rPr lang="en-US" altLang="zh-CN" sz="2800" kern="1200" dirty="0" smtClean="0">
              <a:latin typeface="Microsoft YaHei" charset="-122"/>
              <a:ea typeface="Microsoft YaHei" charset="-122"/>
              <a:cs typeface="Microsoft YaHei" charset="-122"/>
            </a:rPr>
            <a:t>IO</a:t>
          </a:r>
          <a:r>
            <a:rPr lang="zh-CN" altLang="en-US" sz="2800" kern="1200" dirty="0" smtClean="0">
              <a:latin typeface="Microsoft YaHei" charset="-122"/>
              <a:ea typeface="Microsoft YaHei" charset="-122"/>
              <a:cs typeface="Microsoft YaHei" charset="-122"/>
            </a:rPr>
            <a:t>方案</a:t>
          </a:r>
          <a:endParaRPr lang="zh-CN" altLang="en-US" sz="2800" kern="1200" dirty="0">
            <a:latin typeface="Microsoft YaHei" charset="-122"/>
            <a:ea typeface="Microsoft YaHei" charset="-122"/>
            <a:cs typeface="Microsoft YaHei" charset="-122"/>
          </a:endParaRPr>
        </a:p>
      </dsp:txBody>
      <dsp:txXfrm>
        <a:off x="110298" y="2482802"/>
        <a:ext cx="2582455" cy="20388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6" name="TextBox 5"/>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5958005" y="9486380"/>
            <a:ext cx="527134" cy="129254"/>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3178" y="9496253"/>
            <a:ext cx="2945659" cy="107722"/>
          </a:xfrm>
          <a:prstGeom prst="rect">
            <a:avLst/>
          </a:prstGeom>
        </p:spPr>
        <p:txBody>
          <a:bodyPr vert="horz" wrap="square" lIns="0" tIns="0" rIns="0" bIns="0" rtlCol="0" anchor="ctr">
            <a:spAutoFit/>
          </a:bodyPr>
          <a:lstStyle/>
          <a:p>
            <a:r>
              <a:rPr lang="en-US" sz="700" smtClean="0">
                <a:solidFill>
                  <a:schemeClr val="bg2"/>
                </a:solidFill>
              </a:rPr>
              <a:t>© 2015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5958005" y="9486380"/>
            <a:ext cx="527134" cy="129254"/>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3178" y="9496253"/>
            <a:ext cx="2945659"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2015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94732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Teradata’s QueryGrid</a:t>
            </a:r>
            <a:r>
              <a:rPr lang="en-US" baseline="0" dirty="0" smtClean="0"/>
              <a:t> is a key enabler of this orchestration</a:t>
            </a:r>
          </a:p>
          <a:p>
            <a:endParaRPr lang="en-US" baseline="0" dirty="0" smtClean="0"/>
          </a:p>
          <a:p>
            <a:pPr marL="170064" indent="-170064"/>
            <a:r>
              <a:rPr lang="en-US" baseline="0" dirty="0" smtClean="0"/>
              <a:t>It allows the warehouse to become the orchestration layer across the Ecosystem</a:t>
            </a:r>
          </a:p>
          <a:p>
            <a:endParaRPr lang="en-US" baseline="0" dirty="0" smtClean="0"/>
          </a:p>
          <a:p>
            <a:pPr marL="170064" indent="-170064"/>
            <a:r>
              <a:rPr lang="en-US" dirty="0" smtClean="0"/>
              <a:t>With it </a:t>
            </a:r>
            <a:r>
              <a:rPr lang="en-US" baseline="0" dirty="0" smtClean="0"/>
              <a:t>you can push down processing in a bi directional way </a:t>
            </a:r>
            <a:r>
              <a:rPr lang="en-US" dirty="0" smtClean="0"/>
              <a:t>from</a:t>
            </a:r>
            <a:r>
              <a:rPr lang="en-US" baseline="0" dirty="0" smtClean="0"/>
              <a:t> the data warehouse </a:t>
            </a:r>
            <a:endParaRPr lang="en-US" dirty="0" smtClean="0"/>
          </a:p>
          <a:p>
            <a:pPr marL="623564" lvl="1" indent="-170064"/>
            <a:r>
              <a:rPr lang="en-US" dirty="0" smtClean="0"/>
              <a:t>Pushing Down Processing to Hadoop to leverage hive or other open</a:t>
            </a:r>
            <a:r>
              <a:rPr lang="en-US" baseline="0" dirty="0" smtClean="0"/>
              <a:t> source tools</a:t>
            </a:r>
            <a:endParaRPr lang="en-US" dirty="0" smtClean="0"/>
          </a:p>
          <a:p>
            <a:pPr marL="623564" lvl="1" indent="-170064"/>
            <a:r>
              <a:rPr lang="en-US" dirty="0" smtClean="0"/>
              <a:t>Push Down processing to Aster to take advantage of SQL-MR</a:t>
            </a:r>
          </a:p>
          <a:p>
            <a:pPr marL="623564" lvl="1" indent="-170064"/>
            <a:r>
              <a:rPr lang="en-US" dirty="0" smtClean="0"/>
              <a:t>Push down processing</a:t>
            </a:r>
            <a:r>
              <a:rPr lang="en-US" baseline="0" dirty="0" smtClean="0"/>
              <a:t> across multiple TD data bases to take advantage of R and Fuzzy Logix</a:t>
            </a:r>
          </a:p>
          <a:p>
            <a:pPr marL="623564" lvl="1" indent="-170064"/>
            <a:r>
              <a:rPr lang="en-US" baseline="0" dirty="0" smtClean="0"/>
              <a:t>You can also push down processing out to a grid .. Take a subset of data and process on Sas, perl, python or r and then bring it back and complete the analytics</a:t>
            </a:r>
          </a:p>
          <a:p>
            <a:endParaRPr lang="en-US" baseline="0" dirty="0" smtClean="0"/>
          </a:p>
          <a:p>
            <a:r>
              <a:rPr lang="en-US" baseline="0" dirty="0" smtClean="0"/>
              <a:t>This Query Grid  capability is a real differentiator for TD in the market place.</a:t>
            </a:r>
            <a:endParaRPr lang="en-US" dirty="0"/>
          </a:p>
        </p:txBody>
      </p:sp>
      <p:sp>
        <p:nvSpPr>
          <p:cNvPr id="7172" name="Slide Number Placeholder 3"/>
          <p:cNvSpPr>
            <a:spLocks noGrp="1"/>
          </p:cNvSpPr>
          <p:nvPr>
            <p:ph type="sldNum" sz="quarter" idx="5"/>
          </p:nvPr>
        </p:nvSpPr>
        <p:spPr>
          <a:xfrm>
            <a:off x="3884463" y="8684639"/>
            <a:ext cx="2972004" cy="4578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81" tIns="44540" rIns="89081" bIns="44540"/>
          <a:lstStyle>
            <a:lvl1pPr eaLnBrk="0" hangingPunct="0">
              <a:defRPr sz="2200">
                <a:solidFill>
                  <a:schemeClr val="tx1"/>
                </a:solidFill>
                <a:latin typeface="Verdana" pitchFamily="34" charset="0"/>
                <a:ea typeface="MS PGothic" pitchFamily="34" charset="-128"/>
              </a:defRPr>
            </a:lvl1pPr>
            <a:lvl2pPr marL="748044" indent="-287710" eaLnBrk="0" hangingPunct="0">
              <a:defRPr sz="2200">
                <a:solidFill>
                  <a:schemeClr val="tx1"/>
                </a:solidFill>
                <a:latin typeface="Verdana" pitchFamily="34" charset="0"/>
                <a:ea typeface="MS PGothic" pitchFamily="34" charset="-128"/>
              </a:defRPr>
            </a:lvl2pPr>
            <a:lvl3pPr marL="1150837" indent="-230168" eaLnBrk="0" hangingPunct="0">
              <a:defRPr sz="2200">
                <a:solidFill>
                  <a:schemeClr val="tx1"/>
                </a:solidFill>
                <a:latin typeface="Verdana" pitchFamily="34" charset="0"/>
                <a:ea typeface="MS PGothic" pitchFamily="34" charset="-128"/>
              </a:defRPr>
            </a:lvl3pPr>
            <a:lvl4pPr marL="1611173" indent="-230168" eaLnBrk="0" hangingPunct="0">
              <a:defRPr sz="2200">
                <a:solidFill>
                  <a:schemeClr val="tx1"/>
                </a:solidFill>
                <a:latin typeface="Verdana" pitchFamily="34" charset="0"/>
                <a:ea typeface="MS PGothic" pitchFamily="34" charset="-128"/>
              </a:defRPr>
            </a:lvl4pPr>
            <a:lvl5pPr marL="2071507" indent="-230168" eaLnBrk="0" hangingPunct="0">
              <a:defRPr sz="2200">
                <a:solidFill>
                  <a:schemeClr val="tx1"/>
                </a:solidFill>
                <a:latin typeface="Verdana" pitchFamily="34" charset="0"/>
                <a:ea typeface="MS PGothic" pitchFamily="34" charset="-128"/>
              </a:defRPr>
            </a:lvl5pPr>
            <a:lvl6pPr marL="2531842" indent="-230168" eaLnBrk="0" fontAlgn="base" hangingPunct="0">
              <a:spcBef>
                <a:spcPct val="0"/>
              </a:spcBef>
              <a:spcAft>
                <a:spcPct val="0"/>
              </a:spcAft>
              <a:defRPr sz="2200">
                <a:solidFill>
                  <a:schemeClr val="tx1"/>
                </a:solidFill>
                <a:latin typeface="Verdana" pitchFamily="34" charset="0"/>
                <a:ea typeface="MS PGothic" pitchFamily="34" charset="-128"/>
              </a:defRPr>
            </a:lvl6pPr>
            <a:lvl7pPr marL="2992176" indent="-230168" eaLnBrk="0" fontAlgn="base" hangingPunct="0">
              <a:spcBef>
                <a:spcPct val="0"/>
              </a:spcBef>
              <a:spcAft>
                <a:spcPct val="0"/>
              </a:spcAft>
              <a:defRPr sz="2200">
                <a:solidFill>
                  <a:schemeClr val="tx1"/>
                </a:solidFill>
                <a:latin typeface="Verdana" pitchFamily="34" charset="0"/>
                <a:ea typeface="MS PGothic" pitchFamily="34" charset="-128"/>
              </a:defRPr>
            </a:lvl7pPr>
            <a:lvl8pPr marL="3452511" indent="-230168" eaLnBrk="0" fontAlgn="base" hangingPunct="0">
              <a:spcBef>
                <a:spcPct val="0"/>
              </a:spcBef>
              <a:spcAft>
                <a:spcPct val="0"/>
              </a:spcAft>
              <a:defRPr sz="2200">
                <a:solidFill>
                  <a:schemeClr val="tx1"/>
                </a:solidFill>
                <a:latin typeface="Verdana" pitchFamily="34" charset="0"/>
                <a:ea typeface="MS PGothic" pitchFamily="34" charset="-128"/>
              </a:defRPr>
            </a:lvl8pPr>
            <a:lvl9pPr marL="3912845" indent="-230168" eaLnBrk="0" fontAlgn="base" hangingPunct="0">
              <a:spcBef>
                <a:spcPct val="0"/>
              </a:spcBef>
              <a:spcAft>
                <a:spcPct val="0"/>
              </a:spcAft>
              <a:defRPr sz="2200">
                <a:solidFill>
                  <a:schemeClr val="tx1"/>
                </a:solidFill>
                <a:latin typeface="Verdana" pitchFamily="34" charset="0"/>
                <a:ea typeface="MS PGothic" pitchFamily="34" charset="-128"/>
              </a:defRPr>
            </a:lvl9pPr>
          </a:lstStyle>
          <a:p>
            <a:fld id="{57314331-4A49-4622-90C0-AC1C7AFEADE1}" type="slidenum">
              <a:rPr lang="en-US" sz="1200">
                <a:solidFill>
                  <a:prstClr val="black"/>
                </a:solidFill>
                <a:latin typeface="Times" charset="0"/>
              </a:rPr>
              <a:pPr/>
              <a:t>18</a:t>
            </a:fld>
            <a:endParaRPr lang="en-US" sz="1200" dirty="0">
              <a:solidFill>
                <a:prstClr val="black"/>
              </a:solidFill>
              <a:latin typeface="Times" charset="0"/>
            </a:endParaRPr>
          </a:p>
        </p:txBody>
      </p:sp>
    </p:spTree>
    <p:extLst>
      <p:ext uri="{BB962C8B-B14F-4D97-AF65-F5344CB8AC3E}">
        <p14:creationId xmlns:p14="http://schemas.microsoft.com/office/powerpoint/2010/main" val="191770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387012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409746"/>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23695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6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694985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08776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400740"/>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Alternat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545071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809468"/>
            <a:ext cx="3886200" cy="4517136"/>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800600" y="1033272"/>
            <a:ext cx="38862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800600" y="265176"/>
            <a:ext cx="3886200" cy="70173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6522720"/>
            <a:ext cx="236220" cy="236220"/>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6858000"/>
          </a:xfrm>
        </p:spPr>
        <p:txBody>
          <a:bodyPr anchor="t">
            <a:normAutofit/>
          </a:bodyPr>
          <a:lstStyle>
            <a:lvl1pPr marL="0" indent="0" algn="ctr">
              <a:buFontTx/>
              <a:buNone/>
              <a:defRPr sz="1400"/>
            </a:lvl1pPr>
          </a:lstStyle>
          <a:p>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7741"/>
            <a:ext cx="82296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endParaRPr lang="en-US" dirty="0"/>
          </a:p>
        </p:txBody>
      </p:sp>
      <p:sp>
        <p:nvSpPr>
          <p:cNvPr id="9"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497096"/>
            <a:ext cx="3886200" cy="4649984"/>
          </a:xfrm>
        </p:spPr>
        <p:txBody>
          <a:bodyPr/>
          <a:lstStyle/>
          <a:p>
            <a:endParaRPr lang="en-US" dirty="0"/>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5103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487488"/>
            <a:ext cx="3886200" cy="465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1"/>
          </p:nvPr>
        </p:nvSpPr>
        <p:spPr bwMode="gray">
          <a:xfrm>
            <a:off x="33528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2"/>
          </p:nvPr>
        </p:nvSpPr>
        <p:spPr bwMode="gray">
          <a:xfrm>
            <a:off x="62484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3"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490511"/>
            <a:ext cx="2438400" cy="4702471"/>
          </a:xfrm>
        </p:spPr>
        <p:txBody>
          <a:bodyPr/>
          <a:lstStyle/>
          <a:p>
            <a:endParaRPr lang="en-US"/>
          </a:p>
        </p:txBody>
      </p:sp>
      <p:sp>
        <p:nvSpPr>
          <p:cNvPr id="3" name="Content Placeholder 2"/>
          <p:cNvSpPr>
            <a:spLocks noGrp="1"/>
          </p:cNvSpPr>
          <p:nvPr>
            <p:ph idx="1"/>
          </p:nvPr>
        </p:nvSpPr>
        <p:spPr bwMode="gray">
          <a:xfrm>
            <a:off x="457200" y="1490511"/>
            <a:ext cx="5334000" cy="470455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491068"/>
            <a:ext cx="2438400" cy="4698595"/>
          </a:xfrm>
        </p:spPr>
        <p:txBody>
          <a:bodyPr/>
          <a:lstStyle/>
          <a:p>
            <a:endParaRPr lang="en-US"/>
          </a:p>
        </p:txBody>
      </p:sp>
      <p:sp>
        <p:nvSpPr>
          <p:cNvPr id="15" name="Content Placeholder 2"/>
          <p:cNvSpPr>
            <a:spLocks noGrp="1"/>
          </p:cNvSpPr>
          <p:nvPr>
            <p:ph idx="12"/>
          </p:nvPr>
        </p:nvSpPr>
        <p:spPr bwMode="gray">
          <a:xfrm>
            <a:off x="3352800" y="1491068"/>
            <a:ext cx="5334000" cy="469796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sp>
        <p:nvSpPr>
          <p:cNvPr id="7"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777240"/>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2209800"/>
            <a:ext cx="4878730" cy="411480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4" name="Picture Placeholder 3"/>
          <p:cNvSpPr>
            <a:spLocks noGrp="1"/>
          </p:cNvSpPr>
          <p:nvPr>
            <p:ph type="pic" sz="quarter" idx="18" hasCustomPrompt="1"/>
          </p:nvPr>
        </p:nvSpPr>
        <p:spPr>
          <a:xfrm>
            <a:off x="3810000" y="76200"/>
            <a:ext cx="1371600" cy="624840"/>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164592"/>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1536192"/>
            <a:ext cx="4878730" cy="47914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lvl1pPr>
              <a:defRPr>
                <a:solidFill>
                  <a:schemeClr val="accent1">
                    <a:lumMod val="20000"/>
                    <a:lumOff val="80000"/>
                  </a:schemeClr>
                </a:solidFill>
              </a:defRPr>
            </a:lvl1pPr>
          </a:lstStyle>
          <a:p>
            <a:endParaRPr lang="en-US" dirty="0"/>
          </a:p>
        </p:txBody>
      </p:sp>
      <p:sp>
        <p:nvSpPr>
          <p:cNvPr id="7" name="Text Placeholder 9"/>
          <p:cNvSpPr>
            <a:spLocks noGrp="1"/>
          </p:cNvSpPr>
          <p:nvPr>
            <p:ph type="body" sz="quarter" idx="11" hasCustomPrompt="1"/>
          </p:nvPr>
        </p:nvSpPr>
        <p:spPr bwMode="gray">
          <a:xfrm>
            <a:off x="0" y="3196340"/>
            <a:ext cx="9144000" cy="465320"/>
          </a:xfrm>
          <a:solidFill>
            <a:schemeClr val="bg1"/>
          </a:solidFill>
        </p:spPr>
        <p:txBody>
          <a:bodyPr lIns="457200" tIns="45720" rIns="457200" bIns="45720" anchor="ctr" anchorCtr="1">
            <a:spAutoFit/>
          </a:bodyPr>
          <a:lstStyle>
            <a:lvl1pPr marL="0" indent="0" algn="ctr">
              <a:lnSpc>
                <a:spcPct val="110000"/>
              </a:lnSpc>
              <a:spcBef>
                <a:spcPts val="200"/>
              </a:spcBef>
              <a:spcAft>
                <a:spcPts val="200"/>
              </a:spcAft>
              <a:buFontTx/>
              <a:buNone/>
              <a:defRPr sz="2400">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418" y="6556248"/>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6" name="Text Placeholder 15"/>
          <p:cNvSpPr>
            <a:spLocks noGrp="1"/>
          </p:cNvSpPr>
          <p:nvPr>
            <p:ph type="body" sz="quarter" idx="15" hasCustomPrompt="1"/>
          </p:nvPr>
        </p:nvSpPr>
        <p:spPr bwMode="gray">
          <a:xfrm>
            <a:off x="3242535" y="6591604"/>
            <a:ext cx="2658930"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bg1"/>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grpSp>
        <p:nvGrpSpPr>
          <p:cNvPr id="2" name="Group 4"/>
          <p:cNvGrpSpPr>
            <a:grpSpLocks noChangeAspect="1"/>
          </p:cNvGrpSpPr>
          <p:nvPr userDrawn="1"/>
        </p:nvGrpSpPr>
        <p:grpSpPr bwMode="gray">
          <a:xfrm>
            <a:off x="2742406" y="3015457"/>
            <a:ext cx="3659188" cy="827087"/>
            <a:chOff x="1728" y="1805"/>
            <a:chExt cx="2305" cy="521"/>
          </a:xfrm>
          <a:solidFill>
            <a:schemeClr val="accent1"/>
          </a:solidFill>
        </p:grpSpPr>
        <p:sp>
          <p:nvSpPr>
            <p:cNvPr id="6" name="Freeform 5"/>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177464" y="6575539"/>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8"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0" name="TextBox 9"/>
          <p:cNvSpPr txBox="1"/>
          <p:nvPr userDrawn="1"/>
        </p:nvSpPr>
        <p:spPr>
          <a:xfrm>
            <a:off x="153418" y="6557507"/>
            <a:ext cx="133050"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2538151"/>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xfrm>
            <a:off x="3124200" y="6669088"/>
            <a:ext cx="2895600" cy="233362"/>
          </a:xfrm>
        </p:spPr>
        <p:txBody>
          <a:bodyPr/>
          <a:lstStyle>
            <a:lvl1pPr>
              <a:defRPr>
                <a:solidFill>
                  <a:srgbClr val="3C3C3B"/>
                </a:solidFill>
                <a:ea typeface="宋体" charset="-122"/>
              </a:defRPr>
            </a:lvl1pPr>
          </a:lstStyle>
          <a:p>
            <a:pPr>
              <a:defRPr/>
            </a:pPr>
            <a:endParaRPr lang="en-US" altLang="ko-KR"/>
          </a:p>
        </p:txBody>
      </p:sp>
      <p:sp>
        <p:nvSpPr>
          <p:cNvPr id="4" name="Rectangle 5"/>
          <p:cNvSpPr>
            <a:spLocks noGrp="1" noChangeArrowheads="1"/>
          </p:cNvSpPr>
          <p:nvPr>
            <p:ph type="dt" sz="half" idx="11"/>
          </p:nvPr>
        </p:nvSpPr>
        <p:spPr>
          <a:xfrm>
            <a:off x="19050" y="6646863"/>
            <a:ext cx="1284288" cy="238125"/>
          </a:xfrm>
          <a:prstGeom prst="rect">
            <a:avLst/>
          </a:prstGeom>
        </p:spPr>
        <p:txBody>
          <a:bodyPr/>
          <a:lstStyle>
            <a:lvl1pPr>
              <a:defRPr>
                <a:solidFill>
                  <a:srgbClr val="3C3C3B"/>
                </a:solidFill>
              </a:defRPr>
            </a:lvl1pPr>
          </a:lstStyle>
          <a:p>
            <a:pPr>
              <a:defRPr/>
            </a:pPr>
            <a:endParaRPr lang="en-US" altLang="ko-KR"/>
          </a:p>
        </p:txBody>
      </p:sp>
    </p:spTree>
    <p:extLst>
      <p:ext uri="{BB962C8B-B14F-4D97-AF65-F5344CB8AC3E}">
        <p14:creationId xmlns:p14="http://schemas.microsoft.com/office/powerpoint/2010/main" val="1291217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170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lternate 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39773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1756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Alternate 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5370842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8392341"/>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233138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59060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11903"/>
            <a:ext cx="8229600" cy="4360298"/>
          </a:xfrm>
          <a:prstGeom prst="rect">
            <a:avLst/>
          </a:prstGeom>
        </p:spPr>
        <p:txBody>
          <a:bodyPr vert="horz" lIns="0" tIns="0" rIns="0" bIns="0" rtlCol="0">
            <a:norm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sp>
        <p:nvSpPr>
          <p:cNvPr id="25" name="Footer Placeholder 24"/>
          <p:cNvSpPr>
            <a:spLocks noGrp="1"/>
          </p:cNvSpPr>
          <p:nvPr>
            <p:ph type="ftr" sz="quarter" idx="3"/>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endParaRPr lang="en-US" dirty="0"/>
          </a:p>
        </p:txBody>
      </p:sp>
      <p:grpSp>
        <p:nvGrpSpPr>
          <p:cNvPr id="21" name="Group 20" hidden="1"/>
          <p:cNvGrpSpPr/>
          <p:nvPr userDrawn="1"/>
        </p:nvGrpSpPr>
        <p:grpSpPr>
          <a:xfrm>
            <a:off x="0" y="0"/>
            <a:ext cx="9144000" cy="68580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6952"/>
            <a:ext cx="8229600" cy="701731"/>
          </a:xfrm>
          <a:prstGeom prst="rect">
            <a:avLst/>
          </a:prstGeom>
        </p:spPr>
        <p:txBody>
          <a:bodyPr vert="horz" lIns="0" tIns="0" rIns="0" bIns="0" rtlCol="0" anchor="b" anchorCtr="0">
            <a:noAutofit/>
          </a:bodyPr>
          <a:lstStyle/>
          <a:p>
            <a:r>
              <a:rPr lang="en-US" dirty="0" smtClean="0"/>
              <a:t>Click To Edit Master Title Style</a:t>
            </a:r>
            <a:endParaRPr lang="en-US" dirty="0"/>
          </a:p>
        </p:txBody>
      </p:sp>
      <p:pic>
        <p:nvPicPr>
          <p:cNvPr id="2" name="图片 1"/>
          <p:cNvPicPr>
            <a:picLocks noChangeAspect="1"/>
          </p:cNvPicPr>
          <p:nvPr userDrawn="1"/>
        </p:nvPicPr>
        <p:blipFill>
          <a:blip r:embed="rId33"/>
          <a:stretch>
            <a:fillRect/>
          </a:stretch>
        </p:blipFill>
        <p:spPr>
          <a:xfrm>
            <a:off x="6848851" y="6286501"/>
            <a:ext cx="1850649" cy="317158"/>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671" r:id="rId2"/>
    <p:sldLayoutId id="2147483675" r:id="rId3"/>
    <p:sldLayoutId id="2147483677" r:id="rId4"/>
    <p:sldLayoutId id="2147483683" r:id="rId5"/>
    <p:sldLayoutId id="2147483685" r:id="rId6"/>
    <p:sldLayoutId id="2147483687" r:id="rId7"/>
    <p:sldLayoutId id="2147483689" r:id="rId8"/>
    <p:sldLayoutId id="2147483691" r:id="rId9"/>
    <p:sldLayoutId id="2147483693" r:id="rId10"/>
    <p:sldLayoutId id="2147483695" r:id="rId11"/>
    <p:sldLayoutId id="2147483697" r:id="rId12"/>
    <p:sldLayoutId id="2147483701" r:id="rId13"/>
    <p:sldLayoutId id="2147483703" r:id="rId14"/>
    <p:sldLayoutId id="2147483705" r:id="rId15"/>
    <p:sldLayoutId id="2147483707" r:id="rId16"/>
    <p:sldLayoutId id="2147483667" r:id="rId17"/>
    <p:sldLayoutId id="2147483650" r:id="rId18"/>
    <p:sldLayoutId id="2147483658" r:id="rId19"/>
    <p:sldLayoutId id="2147483709" r:id="rId20"/>
    <p:sldLayoutId id="2147483659" r:id="rId21"/>
    <p:sldLayoutId id="2147483662" r:id="rId22"/>
    <p:sldLayoutId id="2147483663" r:id="rId23"/>
    <p:sldLayoutId id="2147483654" r:id="rId24"/>
    <p:sldLayoutId id="2147483655" r:id="rId25"/>
    <p:sldLayoutId id="2147483670" r:id="rId26"/>
    <p:sldLayoutId id="2147483710" r:id="rId27"/>
    <p:sldLayoutId id="2147483660" r:id="rId28"/>
    <p:sldLayoutId id="2147483661" r:id="rId29"/>
    <p:sldLayoutId id="2147483711" r:id="rId30"/>
    <p:sldLayoutId id="2147483712" r:id="rId31"/>
  </p:sldLayoutIdLst>
  <p:transition spd="med">
    <p:fade/>
  </p:transition>
  <p:timing>
    <p:tnLst>
      <p:par>
        <p:cTn id="1" dur="indefinite" restart="never" nodeType="tmRoot"/>
      </p:par>
    </p:tnLst>
  </p:timing>
  <p:hf sldNum="0" hdr="0" ftr="0" dt="0"/>
  <p:txStyles>
    <p:title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png"/><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gif"/><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jpeg"/><Relationship Id="rId9" Type="http://schemas.openxmlformats.org/officeDocument/2006/relationships/image" Target="../media/image48.jpeg"/><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990164"/>
            <a:ext cx="9144000" cy="877676"/>
          </a:xfrm>
        </p:spPr>
        <p:txBody>
          <a:bodyPr/>
          <a:lstStyle/>
          <a:p>
            <a:pPr>
              <a:buNone/>
            </a:pPr>
            <a:r>
              <a:rPr lang="zh-CN" altLang="en-US" dirty="0" smtClean="0">
                <a:latin typeface="Microsoft YaHei" charset="-122"/>
                <a:ea typeface="Microsoft YaHei" charset="-122"/>
                <a:cs typeface="Microsoft YaHei" charset="-122"/>
              </a:rPr>
              <a:t>上海证券交易所</a:t>
            </a:r>
            <a:r>
              <a:rPr lang="en-US" dirty="0" smtClean="0">
                <a:latin typeface="Microsoft YaHei" charset="-122"/>
                <a:ea typeface="Microsoft YaHei" charset="-122"/>
                <a:cs typeface="Microsoft YaHei" charset="-122"/>
              </a:rPr>
              <a:t>EDW</a:t>
            </a:r>
            <a:r>
              <a:rPr lang="zh-CN" altLang="en-US" dirty="0" smtClean="0">
                <a:latin typeface="Microsoft YaHei" charset="-122"/>
                <a:ea typeface="Microsoft YaHei" charset="-122"/>
                <a:cs typeface="Microsoft YaHei" charset="-122"/>
              </a:rPr>
              <a:t>升级扩容方案</a:t>
            </a:r>
            <a:endParaRPr lang="en-US" altLang="zh-CN" dirty="0">
              <a:latin typeface="Microsoft YaHei" charset="-122"/>
              <a:ea typeface="Microsoft YaHei" charset="-122"/>
              <a:cs typeface="Microsoft YaHei" charset="-122"/>
            </a:endParaRPr>
          </a:p>
          <a:p>
            <a:pPr>
              <a:buNone/>
            </a:pPr>
            <a:r>
              <a:rPr lang="en-US" altLang="zh-CN" sz="1800" dirty="0" smtClean="0">
                <a:latin typeface="Microsoft YaHei" charset="-122"/>
                <a:ea typeface="Microsoft YaHei" charset="-122"/>
                <a:cs typeface="Microsoft YaHei" charset="-122"/>
              </a:rPr>
              <a:t>Mar</a:t>
            </a:r>
            <a:r>
              <a:rPr lang="en-US" sz="1800" dirty="0" smtClean="0">
                <a:latin typeface="Microsoft YaHei" charset="-122"/>
                <a:ea typeface="Microsoft YaHei" charset="-122"/>
                <a:cs typeface="Microsoft YaHei" charset="-122"/>
              </a:rPr>
              <a:t>-2017</a:t>
            </a:r>
          </a:p>
        </p:txBody>
      </p:sp>
    </p:spTree>
    <p:extLst>
      <p:ext uri="{BB962C8B-B14F-4D97-AF65-F5344CB8AC3E}">
        <p14:creationId xmlns:p14="http://schemas.microsoft.com/office/powerpoint/2010/main" val="219414196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graphicFrame>
        <p:nvGraphicFramePr>
          <p:cNvPr id="6" name="图示 5"/>
          <p:cNvGraphicFramePr/>
          <p:nvPr>
            <p:extLst>
              <p:ext uri="{D42A27DB-BD31-4B8C-83A1-F6EECF244321}">
                <p14:modId xmlns:p14="http://schemas.microsoft.com/office/powerpoint/2010/main" val="1422283874"/>
              </p:ext>
            </p:extLst>
          </p:nvPr>
        </p:nvGraphicFramePr>
        <p:xfrm>
          <a:off x="748144" y="1394691"/>
          <a:ext cx="7786255" cy="463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64158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idx="1"/>
            <p:extLst>
              <p:ext uri="{D42A27DB-BD31-4B8C-83A1-F6EECF244321}">
                <p14:modId xmlns:p14="http://schemas.microsoft.com/office/powerpoint/2010/main" val="1926715372"/>
              </p:ext>
            </p:extLst>
          </p:nvPr>
        </p:nvGraphicFramePr>
        <p:xfrm>
          <a:off x="13855" y="914403"/>
          <a:ext cx="9102437" cy="5274005"/>
        </p:xfrm>
        <a:graphic>
          <a:graphicData uri="http://schemas.openxmlformats.org/drawingml/2006/table">
            <a:tbl>
              <a:tblPr firstRow="1" bandRow="1">
                <a:tableStyleId>{5C22544A-7EE6-4342-B048-85BDC9FD1C3A}</a:tableStyleId>
              </a:tblPr>
              <a:tblGrid>
                <a:gridCol w="1662546"/>
                <a:gridCol w="955964"/>
                <a:gridCol w="1233055"/>
                <a:gridCol w="1288472"/>
                <a:gridCol w="1532043"/>
                <a:gridCol w="1696066"/>
                <a:gridCol w="734291"/>
              </a:tblGrid>
              <a:tr h="540432">
                <a:tc gridSpan="2">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hMerge="1">
                  <a:txBody>
                    <a:bodyPr/>
                    <a:lstStyle/>
                    <a:p>
                      <a:endParaRPr lang="zh-CN" altLang="en-US" dirty="0"/>
                    </a:p>
                  </a:txBody>
                  <a:tcPr/>
                </a:tc>
                <a:tc>
                  <a:txBody>
                    <a:bodyPr/>
                    <a:lstStyle/>
                    <a:p>
                      <a:pPr algn="ctr"/>
                      <a:r>
                        <a:rPr lang="zh-CN" altLang="en-US" dirty="0" smtClean="0">
                          <a:latin typeface="Microsoft YaHei" charset="-122"/>
                          <a:ea typeface="Microsoft YaHei" charset="-122"/>
                          <a:cs typeface="Microsoft YaHei" charset="-122"/>
                        </a:rPr>
                        <a:t>节点</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裸空间</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磁盘配置</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a:t>
                      </a:r>
                      <a:endParaRPr lang="zh-CN" altLang="en-US" dirty="0">
                        <a:latin typeface="Microsoft YaHei" charset="-122"/>
                        <a:ea typeface="Microsoft YaHei" charset="-122"/>
                        <a:cs typeface="Microsoft YaHei" charset="-122"/>
                      </a:endParaRPr>
                    </a:p>
                  </a:txBody>
                  <a:tcPr anchor="ctr"/>
                </a:tc>
              </a:tr>
              <a:tr h="702550">
                <a:tc gridSpan="2">
                  <a:txBody>
                    <a:bodyPr/>
                    <a:lstStyle/>
                    <a:p>
                      <a:pPr algn="ctr"/>
                      <a:r>
                        <a:rPr lang="zh-CN" altLang="en-US" dirty="0" smtClean="0">
                          <a:latin typeface="Microsoft YaHei" charset="-122"/>
                          <a:ea typeface="Microsoft YaHei" charset="-122"/>
                          <a:cs typeface="Microsoft YaHei" charset="-122"/>
                        </a:rPr>
                        <a:t>现状</a:t>
                      </a:r>
                      <a:endParaRPr lang="zh-CN" altLang="en-US" dirty="0">
                        <a:latin typeface="Microsoft YaHei" charset="-122"/>
                        <a:ea typeface="Microsoft YaHei" charset="-122"/>
                        <a:cs typeface="Microsoft YaHei" charset="-122"/>
                      </a:endParaRPr>
                    </a:p>
                  </a:txBody>
                  <a:tcPr/>
                </a:tc>
                <a:tc hMerge="1">
                  <a:txBody>
                    <a:bodyPr/>
                    <a:lstStyle/>
                    <a:p>
                      <a:endParaRPr lang="zh-CN" altLang="en-US" dirty="0"/>
                    </a:p>
                  </a:txBody>
                  <a:tcPr/>
                </a:tc>
                <a:tc>
                  <a:txBody>
                    <a:bodyPr/>
                    <a:lstStyle/>
                    <a:p>
                      <a:r>
                        <a:rPr lang="en-US" altLang="zh-CN" dirty="0" smtClean="0">
                          <a:latin typeface="Microsoft YaHei" charset="-122"/>
                          <a:ea typeface="Microsoft YaHei" charset="-122"/>
                          <a:cs typeface="Microsoft YaHei" charset="-122"/>
                        </a:rPr>
                        <a:t>(3+1)</a:t>
                      </a:r>
                    </a:p>
                    <a:p>
                      <a:r>
                        <a:rPr lang="en-US" altLang="zh-CN" dirty="0" smtClean="0">
                          <a:latin typeface="Microsoft YaHei" charset="-122"/>
                          <a:ea typeface="Microsoft YaHei" charset="-122"/>
                          <a:cs typeface="Microsoft YaHei" charset="-122"/>
                        </a:rPr>
                        <a:t>5555</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 Core</a:t>
                      </a:r>
                    </a:p>
                    <a:p>
                      <a:r>
                        <a:rPr lang="en-US" altLang="zh-CN" dirty="0" smtClean="0">
                          <a:latin typeface="Microsoft YaHei" charset="-122"/>
                          <a:ea typeface="Microsoft YaHei" charset="-122"/>
                          <a:cs typeface="Microsoft YaHei" charset="-122"/>
                        </a:rPr>
                        <a:t>(4*2*4)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3*(160*300G)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58T</a:t>
                      </a:r>
                      <a:endParaRPr lang="zh-CN" altLang="en-US" dirty="0">
                        <a:latin typeface="Microsoft YaHei" charset="-122"/>
                        <a:ea typeface="Microsoft YaHei" charset="-122"/>
                        <a:cs typeface="Microsoft YaHei" charset="-122"/>
                      </a:endParaRPr>
                    </a:p>
                  </a:txBody>
                  <a:tcPr/>
                </a:tc>
              </a:tr>
              <a:tr h="675531">
                <a:tc rowSpan="3">
                  <a:txBody>
                    <a:bodyPr/>
                    <a:lstStyle/>
                    <a:p>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（三选一）</a:t>
                      </a:r>
                      <a:endParaRPr lang="zh-CN" altLang="en-US" dirty="0">
                        <a:latin typeface="Microsoft YaHei" charset="-122"/>
                        <a:ea typeface="Microsoft YaHei" charset="-122"/>
                        <a:cs typeface="Microsoft YaHei"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配置一</a:t>
                      </a:r>
                    </a:p>
                    <a:p>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6*(40*600G)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87T</a:t>
                      </a:r>
                      <a:endParaRPr lang="zh-CN" altLang="en-US" dirty="0">
                        <a:latin typeface="Microsoft YaHei" charset="-122"/>
                        <a:ea typeface="Microsoft YaHei" charset="-122"/>
                        <a:cs typeface="Microsoft YaHei" charset="-122"/>
                      </a:endParaRPr>
                    </a:p>
                  </a:txBody>
                  <a:tcPr/>
                </a:tc>
              </a:tr>
              <a:tr h="729573">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288T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6*(40*1200G)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174T</a:t>
                      </a:r>
                      <a:endParaRPr lang="zh-CN" altLang="en-US" dirty="0">
                        <a:latin typeface="Microsoft YaHei" charset="-122"/>
                        <a:ea typeface="Microsoft YaHei" charset="-122"/>
                        <a:cs typeface="Microsoft YaHei" charset="-122"/>
                      </a:endParaRPr>
                    </a:p>
                  </a:txBody>
                  <a:tcPr/>
                </a:tc>
              </a:tr>
              <a:tr h="648509">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配置三</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112 Core</a:t>
                      </a:r>
                    </a:p>
                    <a:p>
                      <a:r>
                        <a:rPr lang="en-US" altLang="zh-CN" dirty="0" smtClean="0">
                          <a:latin typeface="Microsoft YaHei" charset="-122"/>
                          <a:ea typeface="Microsoft YaHei" charset="-122"/>
                          <a:cs typeface="Microsoft YaHei" charset="-122"/>
                        </a:rPr>
                        <a:t>(4*2*14)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192T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4*(40*1200G)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117T</a:t>
                      </a:r>
                      <a:endParaRPr lang="zh-CN" altLang="en-US" dirty="0">
                        <a:latin typeface="Microsoft YaHei" charset="-122"/>
                        <a:ea typeface="Microsoft YaHei" charset="-122"/>
                        <a:cs typeface="Microsoft YaHei" charset="-122"/>
                      </a:endParaRPr>
                    </a:p>
                  </a:txBody>
                  <a:tcPr/>
                </a:tc>
              </a:tr>
              <a:tr h="689042">
                <a:tc rowSpan="2">
                  <a:txBody>
                    <a:bodyPr/>
                    <a:lstStyle/>
                    <a:p>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（二选一）</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配置一</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a:t>
                      </a:r>
                    </a:p>
                    <a:p>
                      <a:r>
                        <a:rPr lang="en-US" altLang="zh-CN" dirty="0" smtClean="0">
                          <a:latin typeface="Microsoft YaHei" charset="-122"/>
                          <a:ea typeface="Microsoft YaHei" charset="-122"/>
                          <a:cs typeface="Microsoft YaHei" charset="-122"/>
                        </a:rPr>
                        <a:t>6800C</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60 Core</a:t>
                      </a:r>
                    </a:p>
                    <a:p>
                      <a:r>
                        <a:rPr lang="en-US" altLang="zh-CN" dirty="0" smtClean="0">
                          <a:latin typeface="Microsoft YaHei" charset="-122"/>
                          <a:ea typeface="Microsoft YaHei" charset="-122"/>
                          <a:cs typeface="Microsoft YaHei" charset="-122"/>
                        </a:rPr>
                        <a:t>(5*2*6)</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302T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3*(168*600G)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88T</a:t>
                      </a:r>
                      <a:endParaRPr lang="zh-CN" altLang="en-US" dirty="0">
                        <a:latin typeface="Microsoft YaHei" charset="-122"/>
                        <a:ea typeface="Microsoft YaHei" charset="-122"/>
                        <a:cs typeface="Microsoft YaHei" charset="-122"/>
                      </a:endParaRPr>
                    </a:p>
                  </a:txBody>
                  <a:tcPr/>
                </a:tc>
              </a:tr>
              <a:tr h="738760">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3(2+1-1)</a:t>
                      </a:r>
                    </a:p>
                    <a:p>
                      <a:r>
                        <a:rPr lang="en-US" altLang="zh-CN" dirty="0" err="1" smtClean="0">
                          <a:latin typeface="Microsoft YaHei" charset="-122"/>
                          <a:ea typeface="Microsoft YaHei" charset="-122"/>
                          <a:cs typeface="Microsoft YaHei" charset="-122"/>
                        </a:rPr>
                        <a:t>IntelliFlex</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96 Core</a:t>
                      </a:r>
                    </a:p>
                    <a:p>
                      <a:r>
                        <a:rPr lang="en-US" altLang="zh-CN" dirty="0" smtClean="0">
                          <a:latin typeface="Microsoft YaHei" charset="-122"/>
                          <a:ea typeface="Microsoft YaHei" charset="-122"/>
                          <a:cs typeface="Microsoft YaHei" charset="-122"/>
                        </a:rPr>
                        <a:t>(6*2*8)</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HDD:504T</a:t>
                      </a:r>
                    </a:p>
                    <a:p>
                      <a:r>
                        <a:rPr lang="en-US" altLang="zh-CN" dirty="0" smtClean="0">
                          <a:latin typeface="Microsoft YaHei" charset="-122"/>
                          <a:ea typeface="Microsoft YaHei" charset="-122"/>
                          <a:cs typeface="Microsoft YaHei" charset="-122"/>
                        </a:rPr>
                        <a:t>SSD:96T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 6*(70*1200G)</a:t>
                      </a:r>
                    </a:p>
                    <a:p>
                      <a:r>
                        <a:rPr lang="en-US" altLang="zh-CN" dirty="0" smtClean="0">
                          <a:latin typeface="Microsoft YaHei" charset="-122"/>
                          <a:ea typeface="Microsoft YaHei" charset="-122"/>
                          <a:cs typeface="Microsoft YaHei" charset="-122"/>
                        </a:rPr>
                        <a:t>SSD: 6*(10*1600G)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99T</a:t>
                      </a:r>
                      <a:endParaRPr lang="zh-CN" altLang="en-US" dirty="0">
                        <a:latin typeface="Microsoft YaHei" charset="-122"/>
                        <a:ea typeface="Microsoft YaHei" charset="-122"/>
                        <a:cs typeface="Microsoft YaHei" charset="-122"/>
                      </a:endParaRPr>
                    </a:p>
                  </a:txBody>
                  <a:tcPr/>
                </a:tc>
              </a:tr>
            </a:tbl>
          </a:graphicData>
        </a:graphic>
      </p:graphicFrame>
      <p:sp>
        <p:nvSpPr>
          <p:cNvPr id="6" name="标题 5"/>
          <p:cNvSpPr>
            <a:spLocks noGrp="1"/>
          </p:cNvSpPr>
          <p:nvPr>
            <p:ph type="title"/>
          </p:nvPr>
        </p:nvSpPr>
        <p:spPr>
          <a:xfrm>
            <a:off x="221665" y="328177"/>
            <a:ext cx="8229600" cy="424295"/>
          </a:xfrm>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775224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740215026"/>
              </p:ext>
            </p:extLst>
          </p:nvPr>
        </p:nvGraphicFramePr>
        <p:xfrm>
          <a:off x="133350" y="1518380"/>
          <a:ext cx="8877300" cy="3082968"/>
        </p:xfrm>
        <a:graphic>
          <a:graphicData uri="http://schemas.openxmlformats.org/drawingml/2006/table">
            <a:tbl>
              <a:tblPr firstRow="1" bandRow="1">
                <a:tableStyleId>{5C22544A-7EE6-4342-B048-85BDC9FD1C3A}</a:tableStyleId>
              </a:tblPr>
              <a:tblGrid>
                <a:gridCol w="1235352"/>
                <a:gridCol w="1163529"/>
                <a:gridCol w="1163530"/>
                <a:gridCol w="1005520"/>
                <a:gridCol w="1013719"/>
                <a:gridCol w="3295650"/>
              </a:tblGrid>
              <a:tr h="569832">
                <a:tc>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r>
                        <a:rPr lang="zh-CN" altLang="en-US" dirty="0" smtClean="0">
                          <a:latin typeface="Microsoft YaHei" charset="-122"/>
                          <a:ea typeface="Microsoft YaHei" charset="-122"/>
                          <a:cs typeface="Microsoft YaHei" charset="-122"/>
                        </a:rPr>
                        <a:t>计算能力</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处理能力</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用户空间容量</a:t>
                      </a:r>
                      <a:endParaRPr lang="zh-CN" altLang="en-US" dirty="0">
                        <a:latin typeface="Microsoft YaHei" charset="-122"/>
                        <a:ea typeface="Microsoft YaHei" charset="-122"/>
                        <a:cs typeface="Microsoft YaHei"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隔代兼容支持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总结</a:t>
                      </a:r>
                    </a:p>
                  </a:txBody>
                  <a:tcPr anchor="ct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sz="1600" dirty="0" smtClean="0">
                          <a:latin typeface="微软雅黑" panose="020B0503020204020204" pitchFamily="34" charset="-122"/>
                          <a:ea typeface="微软雅黑" panose="020B0503020204020204" pitchFamily="34" charset="-122"/>
                        </a:rPr>
                        <a:t>2XXX</a:t>
                      </a:r>
                      <a:r>
                        <a:rPr lang="zh-CN" altLang="en-US" sz="1600" dirty="0" smtClean="0">
                          <a:latin typeface="微软雅黑" panose="020B0503020204020204" pitchFamily="34" charset="-122"/>
                          <a:ea typeface="微软雅黑" panose="020B0503020204020204" pitchFamily="34" charset="-122"/>
                        </a:rPr>
                        <a:t>系列单结点的单</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核数较多，达</a:t>
                      </a:r>
                      <a:r>
                        <a:rPr lang="en-US" altLang="zh-CN" sz="1600" dirty="0" smtClean="0">
                          <a:latin typeface="微软雅黑" panose="020B0503020204020204" pitchFamily="34" charset="-122"/>
                          <a:ea typeface="微软雅黑" panose="020B0503020204020204" pitchFamily="34" charset="-122"/>
                        </a:rPr>
                        <a:t>14</a:t>
                      </a:r>
                      <a:r>
                        <a:rPr lang="zh-CN" altLang="en-US" sz="1600" dirty="0" smtClean="0">
                          <a:latin typeface="微软雅黑" panose="020B0503020204020204" pitchFamily="34" charset="-122"/>
                          <a:ea typeface="微软雅黑" panose="020B0503020204020204" pitchFamily="34" charset="-122"/>
                        </a:rPr>
                        <a:t>个，具有最强的计算能力，并支持数据压缩，弥补磁盘配置数量少的不足，是最具性价比的方案</a:t>
                      </a:r>
                      <a:endParaRPr lang="zh-CN" altLang="en-US" sz="1600" dirty="0">
                        <a:latin typeface="微软雅黑" panose="020B0503020204020204" pitchFamily="34" charset="-122"/>
                        <a:ea typeface="微软雅黑" panose="020B0503020204020204" pitchFamily="34" charset="-122"/>
                      </a:endParaRPr>
                    </a:p>
                  </a:txBody>
                  <a:tcP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zh-CN" altLang="en-US" sz="1600" dirty="0" smtClean="0">
                          <a:latin typeface="微软雅黑" panose="020B0503020204020204" pitchFamily="34" charset="-122"/>
                          <a:ea typeface="微软雅黑" panose="020B0503020204020204" pitchFamily="34" charset="-122"/>
                        </a:rPr>
                        <a:t>延续原</a:t>
                      </a:r>
                      <a:r>
                        <a:rPr lang="en-US" altLang="zh-CN" sz="1600" dirty="0" smtClean="0">
                          <a:latin typeface="微软雅黑" panose="020B0503020204020204" pitchFamily="34" charset="-122"/>
                          <a:ea typeface="微软雅黑" panose="020B0503020204020204" pitchFamily="34" charset="-122"/>
                        </a:rPr>
                        <a:t>5XXX</a:t>
                      </a:r>
                      <a:r>
                        <a:rPr lang="zh-CN" altLang="en-US" sz="1600" dirty="0" smtClean="0">
                          <a:latin typeface="微软雅黑" panose="020B0503020204020204" pitchFamily="34" charset="-122"/>
                          <a:ea typeface="微软雅黑" panose="020B0503020204020204" pitchFamily="34" charset="-122"/>
                        </a:rPr>
                        <a:t>系列的高</a:t>
                      </a:r>
                      <a:r>
                        <a:rPr lang="en-US" altLang="zh-CN" sz="1600" dirty="0" smtClean="0">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处理能力，对于跑批和高并发支持更强，采用</a:t>
                      </a:r>
                      <a:r>
                        <a:rPr lang="en-US" altLang="zh-CN" sz="1600" dirty="0" err="1" smtClean="0">
                          <a:latin typeface="微软雅黑" panose="020B0503020204020204" pitchFamily="34" charset="-122"/>
                          <a:ea typeface="微软雅黑" panose="020B0503020204020204" pitchFamily="34" charset="-122"/>
                        </a:rPr>
                        <a:t>IntelliFlex</a:t>
                      </a:r>
                      <a:r>
                        <a:rPr lang="zh-CN" altLang="en-US" sz="1600" dirty="0" smtClean="0">
                          <a:latin typeface="微软雅黑" panose="020B0503020204020204" pitchFamily="34" charset="-122"/>
                          <a:ea typeface="微软雅黑" panose="020B0503020204020204" pitchFamily="34" charset="-122"/>
                        </a:rPr>
                        <a:t>配置时，存储与节点完全分离，多代共存优势最强，但价格较高</a:t>
                      </a: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
        <p:nvSpPr>
          <p:cNvPr id="4" name="标题 3"/>
          <p:cNvSpPr>
            <a:spLocks noGrp="1"/>
          </p:cNvSpPr>
          <p:nvPr>
            <p:ph type="title"/>
          </p:nvPr>
        </p:nvSpPr>
        <p:spPr>
          <a:xfrm>
            <a:off x="329381" y="202646"/>
            <a:ext cx="8229600" cy="701731"/>
          </a:xfrm>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方案比较</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a:xfrm>
            <a:off x="3297994" y="6363004"/>
            <a:ext cx="2548012" cy="141581"/>
          </a:xfrm>
        </p:spPr>
        <p:txBody>
          <a:bodyPr/>
          <a:lstStyle/>
          <a:p>
            <a:endParaRPr lang="zh-CN" altLang="en-US" dirty="0"/>
          </a:p>
        </p:txBody>
      </p:sp>
      <p:grpSp>
        <p:nvGrpSpPr>
          <p:cNvPr id="3" name="组合 2"/>
          <p:cNvGrpSpPr/>
          <p:nvPr/>
        </p:nvGrpSpPr>
        <p:grpSpPr>
          <a:xfrm>
            <a:off x="1471181" y="2367980"/>
            <a:ext cx="3757701" cy="182649"/>
            <a:chOff x="1471181" y="2153516"/>
            <a:chExt cx="3757701" cy="182649"/>
          </a:xfrm>
        </p:grpSpPr>
        <p:sp>
          <p:nvSpPr>
            <p:cNvPr id="7" name="五角星 6"/>
            <p:cNvSpPr/>
            <p:nvPr/>
          </p:nvSpPr>
          <p:spPr>
            <a:xfrm>
              <a:off x="147118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9" name="五角星 8"/>
            <p:cNvSpPr/>
            <p:nvPr/>
          </p:nvSpPr>
          <p:spPr>
            <a:xfrm>
              <a:off x="1631518"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0" name="五角星 9"/>
            <p:cNvSpPr/>
            <p:nvPr/>
          </p:nvSpPr>
          <p:spPr>
            <a:xfrm>
              <a:off x="1791855"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1" name="五角星 10"/>
            <p:cNvSpPr/>
            <p:nvPr/>
          </p:nvSpPr>
          <p:spPr>
            <a:xfrm>
              <a:off x="1952192"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2" name="五角星 11"/>
            <p:cNvSpPr/>
            <p:nvPr/>
          </p:nvSpPr>
          <p:spPr>
            <a:xfrm>
              <a:off x="211253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8" name="五角星 27"/>
            <p:cNvSpPr/>
            <p:nvPr/>
          </p:nvSpPr>
          <p:spPr>
            <a:xfrm>
              <a:off x="2651304"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9" name="五角星 28"/>
            <p:cNvSpPr/>
            <p:nvPr/>
          </p:nvSpPr>
          <p:spPr>
            <a:xfrm>
              <a:off x="2811641"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0" name="五角星 29"/>
            <p:cNvSpPr/>
            <p:nvPr/>
          </p:nvSpPr>
          <p:spPr>
            <a:xfrm>
              <a:off x="2971978"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1" name="五角星 30"/>
            <p:cNvSpPr/>
            <p:nvPr/>
          </p:nvSpPr>
          <p:spPr>
            <a:xfrm>
              <a:off x="4731564"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2" name="五角星 31"/>
            <p:cNvSpPr/>
            <p:nvPr/>
          </p:nvSpPr>
          <p:spPr>
            <a:xfrm>
              <a:off x="4891901"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4" name="五角星 33"/>
            <p:cNvSpPr/>
            <p:nvPr/>
          </p:nvSpPr>
          <p:spPr>
            <a:xfrm>
              <a:off x="5052238"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6" name="五角星 35"/>
            <p:cNvSpPr/>
            <p:nvPr/>
          </p:nvSpPr>
          <p:spPr>
            <a:xfrm>
              <a:off x="3711461"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7" name="五角星 36"/>
            <p:cNvSpPr/>
            <p:nvPr/>
          </p:nvSpPr>
          <p:spPr>
            <a:xfrm>
              <a:off x="3871798"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8" name="五角星 37"/>
            <p:cNvSpPr/>
            <p:nvPr/>
          </p:nvSpPr>
          <p:spPr>
            <a:xfrm>
              <a:off x="4032135"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9" name="五角星 38"/>
            <p:cNvSpPr/>
            <p:nvPr/>
          </p:nvSpPr>
          <p:spPr>
            <a:xfrm>
              <a:off x="4192472"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grpSp>
        <p:nvGrpSpPr>
          <p:cNvPr id="2" name="组合 1"/>
          <p:cNvGrpSpPr/>
          <p:nvPr/>
        </p:nvGrpSpPr>
        <p:grpSpPr>
          <a:xfrm>
            <a:off x="1487349" y="3510980"/>
            <a:ext cx="4025477" cy="174322"/>
            <a:chOff x="1487349" y="3401291"/>
            <a:chExt cx="4025477" cy="174322"/>
          </a:xfrm>
        </p:grpSpPr>
        <p:sp>
          <p:nvSpPr>
            <p:cNvPr id="13" name="五角星 12"/>
            <p:cNvSpPr/>
            <p:nvPr/>
          </p:nvSpPr>
          <p:spPr>
            <a:xfrm>
              <a:off x="265664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4" name="五角星 13"/>
            <p:cNvSpPr/>
            <p:nvPr/>
          </p:nvSpPr>
          <p:spPr>
            <a:xfrm>
              <a:off x="2816981"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5" name="五角星 14"/>
            <p:cNvSpPr/>
            <p:nvPr/>
          </p:nvSpPr>
          <p:spPr>
            <a:xfrm>
              <a:off x="2977318"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6" name="五角星 15"/>
            <p:cNvSpPr/>
            <p:nvPr/>
          </p:nvSpPr>
          <p:spPr>
            <a:xfrm>
              <a:off x="3137655"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7" name="五角星 16"/>
            <p:cNvSpPr/>
            <p:nvPr/>
          </p:nvSpPr>
          <p:spPr>
            <a:xfrm>
              <a:off x="329799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3" name="五角星 22"/>
            <p:cNvSpPr/>
            <p:nvPr/>
          </p:nvSpPr>
          <p:spPr>
            <a:xfrm>
              <a:off x="469483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4" name="五角星 23"/>
            <p:cNvSpPr/>
            <p:nvPr/>
          </p:nvSpPr>
          <p:spPr>
            <a:xfrm>
              <a:off x="4855169"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5" name="五角星 24"/>
            <p:cNvSpPr/>
            <p:nvPr/>
          </p:nvSpPr>
          <p:spPr>
            <a:xfrm>
              <a:off x="5015506"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6" name="五角星 25"/>
            <p:cNvSpPr/>
            <p:nvPr/>
          </p:nvSpPr>
          <p:spPr>
            <a:xfrm>
              <a:off x="5175843"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7" name="五角星 26"/>
            <p:cNvSpPr/>
            <p:nvPr/>
          </p:nvSpPr>
          <p:spPr>
            <a:xfrm>
              <a:off x="533618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0" name="五角星 39"/>
            <p:cNvSpPr/>
            <p:nvPr/>
          </p:nvSpPr>
          <p:spPr>
            <a:xfrm>
              <a:off x="372762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1" name="五角星 40"/>
            <p:cNvSpPr/>
            <p:nvPr/>
          </p:nvSpPr>
          <p:spPr>
            <a:xfrm>
              <a:off x="388796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2" name="五角星 41"/>
            <p:cNvSpPr/>
            <p:nvPr/>
          </p:nvSpPr>
          <p:spPr>
            <a:xfrm>
              <a:off x="404830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9" name="五角星 48"/>
            <p:cNvSpPr/>
            <p:nvPr/>
          </p:nvSpPr>
          <p:spPr>
            <a:xfrm>
              <a:off x="148734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0" name="五角星 49"/>
            <p:cNvSpPr/>
            <p:nvPr/>
          </p:nvSpPr>
          <p:spPr>
            <a:xfrm>
              <a:off x="164768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1" name="五角星 50"/>
            <p:cNvSpPr/>
            <p:nvPr/>
          </p:nvSpPr>
          <p:spPr>
            <a:xfrm>
              <a:off x="180802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spTree>
    <p:extLst>
      <p:ext uri="{BB962C8B-B14F-4D97-AF65-F5344CB8AC3E}">
        <p14:creationId xmlns:p14="http://schemas.microsoft.com/office/powerpoint/2010/main" val="242024603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33055"/>
            <a:ext cx="8229600" cy="2050919"/>
          </a:xfrm>
        </p:spPr>
        <p:txBody>
          <a:bodyPr/>
          <a:lstStyle/>
          <a:p>
            <a:r>
              <a:rPr lang="zh-CN" altLang="en-US" dirty="0" smtClean="0">
                <a:latin typeface="Microsoft YaHei" charset="-122"/>
                <a:ea typeface="Microsoft YaHei" charset="-122"/>
                <a:cs typeface="Microsoft YaHei" charset="-122"/>
              </a:rPr>
              <a:t>所有方案建议均采用</a:t>
            </a:r>
            <a:r>
              <a:rPr lang="en-US" altLang="zh-CN" dirty="0" smtClean="0">
                <a:latin typeface="Microsoft YaHei" charset="-122"/>
                <a:ea typeface="Microsoft YaHei" charset="-122"/>
                <a:cs typeface="Microsoft YaHei" charset="-122"/>
              </a:rPr>
              <a:t>Raid 1</a:t>
            </a:r>
            <a:r>
              <a:rPr lang="zh-CN" altLang="en-US" dirty="0" smtClean="0">
                <a:latin typeface="Microsoft YaHei" charset="-122"/>
                <a:ea typeface="Microsoft YaHei" charset="-122"/>
                <a:cs typeface="Microsoft YaHei" charset="-122"/>
              </a:rPr>
              <a:t>作为磁盘配置</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方案二配置二</a:t>
            </a:r>
            <a:r>
              <a:rPr lang="en-US" altLang="zh-CN" dirty="0" err="1" smtClean="0">
                <a:latin typeface="Microsoft YaHei" charset="-122"/>
                <a:ea typeface="Microsoft YaHei" charset="-122"/>
                <a:cs typeface="Microsoft YaHei" charset="-122"/>
              </a:rPr>
              <a:t>IntelliFlex</a:t>
            </a:r>
            <a:r>
              <a:rPr lang="zh-CN" altLang="en-US" dirty="0" smtClean="0">
                <a:latin typeface="Microsoft YaHei" charset="-122"/>
                <a:ea typeface="Microsoft YaHei" charset="-122"/>
                <a:cs typeface="Microsoft YaHei" charset="-122"/>
              </a:rPr>
              <a:t>方案要求数据库版本最低为</a:t>
            </a:r>
            <a:r>
              <a:rPr lang="en-US" altLang="zh-CN" dirty="0" smtClean="0">
                <a:latin typeface="Microsoft YaHei" charset="-122"/>
                <a:ea typeface="Microsoft YaHei" charset="-122"/>
                <a:cs typeface="Microsoft YaHei" charset="-122"/>
              </a:rPr>
              <a:t>15.10</a:t>
            </a:r>
            <a:r>
              <a:rPr lang="zh-CN" altLang="en-US" dirty="0" smtClean="0">
                <a:latin typeface="Microsoft YaHei" charset="-122"/>
                <a:ea typeface="Microsoft YaHei" charset="-122"/>
                <a:cs typeface="Microsoft YaHei" charset="-122"/>
              </a:rPr>
              <a:t>，操作系统对应为</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SP3</a:t>
            </a:r>
            <a:r>
              <a:rPr lang="zh-CN" altLang="en-US" dirty="0" smtClean="0">
                <a:latin typeface="Microsoft YaHei" charset="-122"/>
                <a:ea typeface="Microsoft YaHei" charset="-122"/>
                <a:cs typeface="Microsoft YaHei" charset="-122"/>
              </a:rPr>
              <a:t>，其余方案均使用</a:t>
            </a:r>
            <a:r>
              <a:rPr lang="en-US" altLang="zh-CN" dirty="0" smtClean="0">
                <a:latin typeface="Microsoft YaHei" charset="-122"/>
                <a:ea typeface="Microsoft YaHei" charset="-122"/>
                <a:cs typeface="Microsoft YaHei" charset="-122"/>
              </a:rPr>
              <a:t>Teradata 15.0+ </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SP1</a:t>
            </a:r>
            <a:r>
              <a:rPr lang="zh-CN" altLang="en-US" dirty="0" smtClean="0">
                <a:latin typeface="Microsoft YaHei" charset="-122"/>
                <a:ea typeface="Microsoft YaHei" charset="-122"/>
                <a:cs typeface="Microsoft YaHei" charset="-122"/>
              </a:rPr>
              <a:t>组合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采用方案二配置二需升级当前陆家嘴备份软件</a:t>
            </a:r>
            <a:r>
              <a:rPr lang="en-US" altLang="zh-CN" dirty="0" err="1" smtClean="0">
                <a:latin typeface="Microsoft YaHei" charset="-122"/>
                <a:ea typeface="Microsoft YaHei" charset="-122"/>
                <a:cs typeface="Microsoft YaHei" charset="-122"/>
              </a:rPr>
              <a:t>NetVault</a:t>
            </a:r>
            <a:r>
              <a:rPr lang="zh-CN" altLang="en-US" dirty="0" smtClean="0">
                <a:latin typeface="Microsoft YaHei" charset="-122"/>
                <a:ea typeface="Microsoft YaHei" charset="-122"/>
                <a:cs typeface="Microsoft YaHei" charset="-122"/>
              </a:rPr>
              <a:t>至</a:t>
            </a:r>
            <a:r>
              <a:rPr lang="en-US" altLang="zh-CN" dirty="0" smtClean="0">
                <a:latin typeface="Microsoft YaHei" charset="-122"/>
                <a:ea typeface="Microsoft YaHei" charset="-122"/>
                <a:cs typeface="Microsoft YaHei" charset="-122"/>
              </a:rPr>
              <a:t>9.2</a:t>
            </a:r>
            <a:r>
              <a:rPr lang="zh-CN" altLang="en-US" dirty="0" smtClean="0">
                <a:latin typeface="Microsoft YaHei" charset="-122"/>
                <a:ea typeface="Microsoft YaHei" charset="-122"/>
                <a:cs typeface="Microsoft YaHei" charset="-122"/>
              </a:rPr>
              <a:t>，以支持</a:t>
            </a:r>
            <a:r>
              <a:rPr lang="en-US" altLang="zh-CN" dirty="0" smtClean="0">
                <a:latin typeface="Microsoft YaHei" charset="-122"/>
                <a:ea typeface="Microsoft YaHei" charset="-122"/>
                <a:cs typeface="Microsoft YaHei" charset="-122"/>
              </a:rPr>
              <a:t>Teradata 15.10</a:t>
            </a:r>
            <a:r>
              <a:rPr lang="zh-CN" altLang="en-US" dirty="0" smtClean="0">
                <a:latin typeface="Microsoft YaHei" charset="-122"/>
                <a:ea typeface="Microsoft YaHei" charset="-122"/>
                <a:cs typeface="Microsoft YaHei" charset="-122"/>
              </a:rPr>
              <a:t>数据库，现有备份硬件可保持不变</a:t>
            </a:r>
            <a:endParaRPr lang="en-US" altLang="zh-CN" dirty="0" smtClean="0">
              <a:latin typeface="Microsoft YaHei" charset="-122"/>
              <a:ea typeface="Microsoft YaHei" charset="-122"/>
              <a:cs typeface="Microsoft YaHei" charset="-122"/>
            </a:endParaRPr>
          </a:p>
        </p:txBody>
      </p:sp>
      <p:sp>
        <p:nvSpPr>
          <p:cNvPr id="4" name="标题 3"/>
          <p:cNvSpPr>
            <a:spLocks noGrp="1"/>
          </p:cNvSpPr>
          <p:nvPr>
            <p:ph type="title"/>
          </p:nvPr>
        </p:nvSpPr>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方案建议说明</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17643591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lstStyle/>
          <a:p>
            <a:endParaRPr kumimoji="1" lang="zh-CN" altLang="en-US"/>
          </a:p>
        </p:txBody>
      </p:sp>
      <p:sp>
        <p:nvSpPr>
          <p:cNvPr id="5" name="文本占位符 4"/>
          <p:cNvSpPr>
            <a:spLocks noGrp="1"/>
          </p:cNvSpPr>
          <p:nvPr>
            <p:ph type="body" sz="quarter" idx="16"/>
          </p:nvPr>
        </p:nvSpPr>
        <p:spPr>
          <a:xfrm>
            <a:off x="319959" y="406914"/>
            <a:ext cx="8229600" cy="470898"/>
          </a:xfrm>
        </p:spPr>
        <p:txBody>
          <a:bodyPr/>
          <a:lstStyle/>
          <a:p>
            <a:r>
              <a:rPr kumimoji="1" lang="zh-CN" altLang="en-US" sz="2400" dirty="0" smtClean="0">
                <a:solidFill>
                  <a:srgbClr val="EC881D"/>
                </a:solidFill>
                <a:latin typeface="Microsoft YaHei" charset="-122"/>
                <a:ea typeface="Microsoft YaHei" charset="-122"/>
                <a:cs typeface="Microsoft YaHei" charset="-122"/>
              </a:rPr>
              <a:t>陆家嘴平台相应的备份系统配套改造</a:t>
            </a:r>
            <a:endParaRPr kumimoji="1" lang="zh-CN" altLang="en-US" sz="2400" dirty="0">
              <a:solidFill>
                <a:srgbClr val="EC881D"/>
              </a:solidFill>
              <a:latin typeface="Microsoft YaHei" charset="-122"/>
              <a:ea typeface="Microsoft YaHei" charset="-122"/>
              <a:cs typeface="Microsoft YaHei" charset="-122"/>
            </a:endParaRPr>
          </a:p>
        </p:txBody>
      </p:sp>
      <p:sp>
        <p:nvSpPr>
          <p:cNvPr id="6" name="Rectangle 2"/>
          <p:cNvSpPr>
            <a:spLocks noGrp="1" noChangeArrowheads="1"/>
          </p:cNvSpPr>
          <p:nvPr>
            <p:ph type="title"/>
          </p:nvPr>
        </p:nvSpPr>
        <p:spPr>
          <a:xfrm>
            <a:off x="451722" y="933525"/>
            <a:ext cx="8190834" cy="520049"/>
          </a:xfrm>
          <a:noFill/>
        </p:spPr>
        <p:txBody>
          <a:bodyPr/>
          <a:lstStyle/>
          <a:p>
            <a:r>
              <a:rPr lang="en-US" altLang="en-US" sz="1600" dirty="0" smtClean="0">
                <a:solidFill>
                  <a:srgbClr val="0079DB"/>
                </a:solidFill>
                <a:latin typeface="Microsoft YaHei" charset="-122"/>
                <a:ea typeface="Microsoft YaHei" charset="-122"/>
                <a:cs typeface="Microsoft YaHei" charset="-122"/>
              </a:rPr>
              <a:t/>
            </a:r>
            <a:br>
              <a:rPr lang="en-US" altLang="en-US" sz="1600" dirty="0" smtClean="0">
                <a:solidFill>
                  <a:srgbClr val="0079DB"/>
                </a:solidFill>
                <a:latin typeface="Microsoft YaHei" charset="-122"/>
                <a:ea typeface="Microsoft YaHei" charset="-122"/>
                <a:cs typeface="Microsoft YaHei" charset="-122"/>
              </a:rPr>
            </a:br>
            <a:r>
              <a:rPr lang="zh-CN" altLang="en-US" sz="1600" dirty="0" smtClean="0">
                <a:solidFill>
                  <a:srgbClr val="0079DB"/>
                </a:solidFill>
                <a:latin typeface="Microsoft YaHei" charset="-122"/>
                <a:ea typeface="Microsoft YaHei" charset="-122"/>
                <a:cs typeface="Microsoft YaHei" charset="-122"/>
              </a:rPr>
              <a:t>注：本次陆家嘴平台如选用</a:t>
            </a:r>
            <a:r>
              <a:rPr lang="en-US" altLang="zh-CN" sz="1600" dirty="0" smtClean="0">
                <a:solidFill>
                  <a:srgbClr val="0079DB"/>
                </a:solidFill>
                <a:latin typeface="Microsoft YaHei" charset="-122"/>
                <a:ea typeface="Microsoft YaHei" charset="-122"/>
                <a:cs typeface="Microsoft YaHei" charset="-122"/>
              </a:rPr>
              <a:t>TD15.10</a:t>
            </a:r>
            <a:r>
              <a:rPr lang="zh-CN" altLang="en-US" sz="1600" dirty="0" smtClean="0">
                <a:solidFill>
                  <a:srgbClr val="0079DB"/>
                </a:solidFill>
                <a:latin typeface="Microsoft YaHei" charset="-122"/>
                <a:ea typeface="Microsoft YaHei" charset="-122"/>
                <a:cs typeface="Microsoft YaHei" charset="-122"/>
              </a:rPr>
              <a:t>版本，则需要将相应的备份软</a:t>
            </a:r>
            <a:r>
              <a:rPr lang="en-US" altLang="en-US" sz="1600" dirty="0" err="1" smtClean="0">
                <a:solidFill>
                  <a:srgbClr val="0079DB"/>
                </a:solidFill>
                <a:latin typeface="Microsoft YaHei" charset="-122"/>
                <a:ea typeface="Microsoft YaHei" charset="-122"/>
                <a:cs typeface="Microsoft YaHei" charset="-122"/>
              </a:rPr>
              <a:t>NetVault</a:t>
            </a:r>
            <a:r>
              <a:rPr lang="en-US" altLang="en-US" sz="1600" dirty="0" smtClean="0">
                <a:solidFill>
                  <a:srgbClr val="0079DB"/>
                </a:solidFill>
                <a:latin typeface="Microsoft YaHei" charset="-122"/>
                <a:ea typeface="Microsoft YaHei" charset="-122"/>
                <a:cs typeface="Microsoft YaHei" charset="-122"/>
              </a:rPr>
              <a:t> 8.6.3</a:t>
            </a:r>
            <a:r>
              <a:rPr lang="zh-CN" altLang="en-US" sz="1600" dirty="0" smtClean="0">
                <a:solidFill>
                  <a:srgbClr val="0079DB"/>
                </a:solidFill>
                <a:latin typeface="Microsoft YaHei" charset="-122"/>
                <a:ea typeface="Microsoft YaHei" charset="-122"/>
                <a:cs typeface="Microsoft YaHei" charset="-122"/>
              </a:rPr>
              <a:t>升级到</a:t>
            </a:r>
            <a:r>
              <a:rPr lang="en-US" altLang="zh-CN" sz="1600" dirty="0" smtClean="0">
                <a:solidFill>
                  <a:srgbClr val="0079DB"/>
                </a:solidFill>
                <a:latin typeface="Microsoft YaHei" charset="-122"/>
                <a:ea typeface="Microsoft YaHei" charset="-122"/>
                <a:cs typeface="Microsoft YaHei" charset="-122"/>
              </a:rPr>
              <a:t>9.2.</a:t>
            </a:r>
            <a:r>
              <a:rPr lang="zh-CN" altLang="en-US" sz="1600" dirty="0" smtClean="0">
                <a:solidFill>
                  <a:srgbClr val="0079DB"/>
                </a:solidFill>
                <a:latin typeface="Microsoft YaHei" charset="-122"/>
                <a:ea typeface="Microsoft YaHei" charset="-122"/>
                <a:cs typeface="Microsoft YaHei" charset="-122"/>
              </a:rPr>
              <a:t>由于交易所之前已采购相应订阅服务，此项软件升级交易所无需再额外付费</a:t>
            </a:r>
            <a:endParaRPr lang="en-US" altLang="en-US" sz="1600" dirty="0" smtClean="0">
              <a:solidFill>
                <a:srgbClr val="0079DB"/>
              </a:solidFill>
              <a:latin typeface="Microsoft YaHei" charset="-122"/>
              <a:ea typeface="Microsoft YaHei" charset="-122"/>
              <a:cs typeface="Microsoft YaHei" charset="-122"/>
            </a:endParaRPr>
          </a:p>
        </p:txBody>
      </p:sp>
      <p:sp>
        <p:nvSpPr>
          <p:cNvPr id="7" name="Text Box 4"/>
          <p:cNvSpPr txBox="1">
            <a:spLocks noChangeArrowheads="1"/>
          </p:cNvSpPr>
          <p:nvPr/>
        </p:nvSpPr>
        <p:spPr bwMode="auto">
          <a:xfrm>
            <a:off x="5701584" y="155041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8" name="Line 56"/>
          <p:cNvSpPr>
            <a:spLocks noChangeShapeType="1"/>
          </p:cNvSpPr>
          <p:nvPr/>
        </p:nvSpPr>
        <p:spPr bwMode="auto">
          <a:xfrm flipV="1">
            <a:off x="431084" y="159962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9" name="Line 125"/>
          <p:cNvSpPr>
            <a:spLocks noChangeShapeType="1"/>
          </p:cNvSpPr>
          <p:nvPr/>
        </p:nvSpPr>
        <p:spPr bwMode="auto">
          <a:xfrm flipH="1">
            <a:off x="451721" y="161232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0" name="Line 159"/>
          <p:cNvSpPr>
            <a:spLocks noChangeShapeType="1"/>
          </p:cNvSpPr>
          <p:nvPr/>
        </p:nvSpPr>
        <p:spPr bwMode="auto">
          <a:xfrm>
            <a:off x="6814421" y="161391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1" name="Text Box 35"/>
          <p:cNvSpPr txBox="1">
            <a:spLocks noChangeArrowheads="1"/>
          </p:cNvSpPr>
          <p:nvPr/>
        </p:nvSpPr>
        <p:spPr bwMode="auto">
          <a:xfrm>
            <a:off x="542209" y="308552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dirty="0" smtClean="0">
                <a:latin typeface="Arial" panose="020B0604020202020204" pitchFamily="34" charset="0"/>
              </a:rPr>
              <a:t>3+1n </a:t>
            </a:r>
            <a:r>
              <a:rPr lang="en-GB" altLang="en-US" sz="1200" dirty="0">
                <a:latin typeface="Arial" panose="020B0604020202020204" pitchFamily="34" charset="0"/>
              </a:rPr>
              <a:t>* 5555</a:t>
            </a:r>
          </a:p>
          <a:p>
            <a:pPr algn="ctr" eaLnBrk="1" hangingPunct="1">
              <a:spcBef>
                <a:spcPct val="0"/>
              </a:spcBef>
              <a:buFontTx/>
              <a:buNone/>
            </a:pPr>
            <a:r>
              <a:rPr lang="en-GB" altLang="en-US" sz="1200" smtClean="0">
                <a:latin typeface="Arial" panose="020B0604020202020204" pitchFamily="34" charset="0"/>
              </a:rPr>
              <a:t>4 Nodes</a:t>
            </a:r>
            <a:endParaRPr lang="en-GB" altLang="en-US" sz="1200" dirty="0">
              <a:latin typeface="Arial" panose="020B0604020202020204" pitchFamily="34" charset="0"/>
            </a:endParaRPr>
          </a:p>
        </p:txBody>
      </p:sp>
      <p:pic>
        <p:nvPicPr>
          <p:cNvPr id="12"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09" y="285692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471" y="379037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a:spLocks noChangeArrowheads="1"/>
          </p:cNvSpPr>
          <p:nvPr/>
        </p:nvSpPr>
        <p:spPr bwMode="auto">
          <a:xfrm>
            <a:off x="6133384" y="251085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5" name="Rectangle 5"/>
          <p:cNvSpPr>
            <a:spLocks noChangeArrowheads="1"/>
          </p:cNvSpPr>
          <p:nvPr/>
        </p:nvSpPr>
        <p:spPr bwMode="auto">
          <a:xfrm>
            <a:off x="6669959" y="46142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6" name="Line 6"/>
          <p:cNvSpPr>
            <a:spLocks noChangeShapeType="1"/>
          </p:cNvSpPr>
          <p:nvPr/>
        </p:nvSpPr>
        <p:spPr bwMode="auto">
          <a:xfrm>
            <a:off x="6808071" y="49413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17" name="Oval 7"/>
          <p:cNvSpPr>
            <a:spLocks noChangeArrowheads="1"/>
          </p:cNvSpPr>
          <p:nvPr/>
        </p:nvSpPr>
        <p:spPr bwMode="auto">
          <a:xfrm>
            <a:off x="6690596" y="46365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8" name="Oval 8"/>
          <p:cNvSpPr>
            <a:spLocks noChangeArrowheads="1"/>
          </p:cNvSpPr>
          <p:nvPr/>
        </p:nvSpPr>
        <p:spPr bwMode="auto">
          <a:xfrm>
            <a:off x="6989046" y="46381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9" name="Text Box 9"/>
          <p:cNvSpPr txBox="1">
            <a:spLocks noChangeArrowheads="1"/>
          </p:cNvSpPr>
          <p:nvPr/>
        </p:nvSpPr>
        <p:spPr bwMode="auto">
          <a:xfrm>
            <a:off x="6409609" y="495560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20" name="Rectangle 10"/>
          <p:cNvSpPr>
            <a:spLocks noChangeArrowheads="1"/>
          </p:cNvSpPr>
          <p:nvPr/>
        </p:nvSpPr>
        <p:spPr bwMode="auto">
          <a:xfrm>
            <a:off x="6695359" y="38649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1" name="Line 11"/>
          <p:cNvSpPr>
            <a:spLocks noChangeShapeType="1"/>
          </p:cNvSpPr>
          <p:nvPr/>
        </p:nvSpPr>
        <p:spPr bwMode="auto">
          <a:xfrm>
            <a:off x="6833471" y="41920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22" name="Oval 12"/>
          <p:cNvSpPr>
            <a:spLocks noChangeArrowheads="1"/>
          </p:cNvSpPr>
          <p:nvPr/>
        </p:nvSpPr>
        <p:spPr bwMode="auto">
          <a:xfrm>
            <a:off x="6715996" y="38872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3" name="Oval 13"/>
          <p:cNvSpPr>
            <a:spLocks noChangeArrowheads="1"/>
          </p:cNvSpPr>
          <p:nvPr/>
        </p:nvSpPr>
        <p:spPr bwMode="auto">
          <a:xfrm>
            <a:off x="7014446" y="38888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4" name="Line 14"/>
          <p:cNvSpPr>
            <a:spLocks noChangeShapeType="1"/>
          </p:cNvSpPr>
          <p:nvPr/>
        </p:nvSpPr>
        <p:spPr bwMode="auto">
          <a:xfrm>
            <a:off x="6969996" y="426186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Text Box 15"/>
          <p:cNvSpPr txBox="1">
            <a:spLocks noChangeArrowheads="1"/>
          </p:cNvSpPr>
          <p:nvPr/>
        </p:nvSpPr>
        <p:spPr bwMode="auto">
          <a:xfrm>
            <a:off x="6430246" y="368083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26" name="Text Box 16"/>
          <p:cNvSpPr txBox="1">
            <a:spLocks noChangeArrowheads="1"/>
          </p:cNvSpPr>
          <p:nvPr/>
        </p:nvSpPr>
        <p:spPr bwMode="auto">
          <a:xfrm>
            <a:off x="6192121" y="268865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27" name="Text Box 37"/>
          <p:cNvSpPr txBox="1">
            <a:spLocks noChangeArrowheads="1"/>
          </p:cNvSpPr>
          <p:nvPr/>
        </p:nvSpPr>
        <p:spPr bwMode="auto">
          <a:xfrm>
            <a:off x="534271" y="2841050"/>
            <a:ext cx="8461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B</a:t>
            </a:r>
          </a:p>
        </p:txBody>
      </p:sp>
      <p:sp>
        <p:nvSpPr>
          <p:cNvPr id="28" name="Line 7"/>
          <p:cNvSpPr>
            <a:spLocks noChangeShapeType="1"/>
          </p:cNvSpPr>
          <p:nvPr/>
        </p:nvSpPr>
        <p:spPr bwMode="auto">
          <a:xfrm flipH="1">
            <a:off x="4434759" y="161391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29" name="Text Box 178"/>
          <p:cNvSpPr txBox="1">
            <a:spLocks noChangeArrowheads="1"/>
          </p:cNvSpPr>
          <p:nvPr/>
        </p:nvSpPr>
        <p:spPr bwMode="auto">
          <a:xfrm>
            <a:off x="3844209" y="2810888"/>
            <a:ext cx="1595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 </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3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59" y="263467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AutoShape 184"/>
          <p:cNvCxnSpPr>
            <a:cxnSpLocks noChangeShapeType="1"/>
          </p:cNvCxnSpPr>
          <p:nvPr/>
        </p:nvCxnSpPr>
        <p:spPr bwMode="auto">
          <a:xfrm flipV="1">
            <a:off x="1953496" y="278072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235"/>
          <p:cNvCxnSpPr>
            <a:cxnSpLocks noChangeShapeType="1"/>
          </p:cNvCxnSpPr>
          <p:nvPr/>
        </p:nvCxnSpPr>
        <p:spPr bwMode="auto">
          <a:xfrm rot="10800000">
            <a:off x="4803059" y="273627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78"/>
          <p:cNvSpPr txBox="1">
            <a:spLocks noChangeArrowheads="1"/>
          </p:cNvSpPr>
          <p:nvPr/>
        </p:nvSpPr>
        <p:spPr bwMode="auto">
          <a:xfrm>
            <a:off x="6334996" y="187585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34"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71" y="171710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AutoShape 184"/>
          <p:cNvCxnSpPr>
            <a:cxnSpLocks noChangeShapeType="1"/>
          </p:cNvCxnSpPr>
          <p:nvPr/>
        </p:nvCxnSpPr>
        <p:spPr bwMode="auto">
          <a:xfrm flipV="1">
            <a:off x="1953496" y="272516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235"/>
          <p:cNvCxnSpPr>
            <a:cxnSpLocks noChangeShapeType="1"/>
          </p:cNvCxnSpPr>
          <p:nvPr/>
        </p:nvCxnSpPr>
        <p:spPr bwMode="auto">
          <a:xfrm rot="10800000">
            <a:off x="4823696" y="269023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7" name="表格 36"/>
          <p:cNvGraphicFramePr>
            <a:graphicFrameLocks noGrp="1"/>
          </p:cNvGraphicFramePr>
          <p:nvPr>
            <p:extLst>
              <p:ext uri="{D42A27DB-BD31-4B8C-83A1-F6EECF244321}">
                <p14:modId xmlns:p14="http://schemas.microsoft.com/office/powerpoint/2010/main" val="2707144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SL500 3*LTO3 + 3*LTO5</a:t>
                      </a: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50+93</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220254075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solidFill>
                  <a:srgbClr val="0079DB"/>
                </a:solidFill>
                <a:latin typeface="Microsoft YaHei" charset="-122"/>
                <a:ea typeface="Microsoft YaHei" charset="-122"/>
                <a:cs typeface="Microsoft YaHei" charset="-122"/>
              </a:rPr>
              <a:t>Teradata</a:t>
            </a:r>
            <a:r>
              <a:rPr lang="zh-CN" altLang="en-US" dirty="0" smtClean="0">
                <a:solidFill>
                  <a:srgbClr val="0079DB"/>
                </a:solidFill>
                <a:latin typeface="Microsoft YaHei" charset="-122"/>
                <a:ea typeface="Microsoft YaHei" charset="-122"/>
                <a:cs typeface="Microsoft YaHei" charset="-122"/>
              </a:rPr>
              <a:t>与</a:t>
            </a:r>
            <a:r>
              <a:rPr lang="en-US" altLang="zh-CN" dirty="0" smtClean="0">
                <a:solidFill>
                  <a:srgbClr val="0079DB"/>
                </a:solidFill>
                <a:latin typeface="Microsoft YaHei" charset="-122"/>
                <a:ea typeface="Microsoft YaHei" charset="-122"/>
                <a:cs typeface="Microsoft YaHei" charset="-122"/>
              </a:rPr>
              <a:t>Hadoop</a:t>
            </a:r>
            <a:r>
              <a:rPr lang="zh-CN" altLang="en-US" dirty="0" smtClean="0">
                <a:solidFill>
                  <a:srgbClr val="0079DB"/>
                </a:solidFill>
                <a:latin typeface="Microsoft YaHei" charset="-122"/>
                <a:ea typeface="Microsoft YaHei" charset="-122"/>
                <a:cs typeface="Microsoft YaHei" charset="-122"/>
              </a:rPr>
              <a:t>的互联</a:t>
            </a:r>
            <a:endParaRPr lang="en-US" altLang="zh-CN" dirty="0">
              <a:solidFill>
                <a:srgbClr val="0079DB"/>
              </a:solidFill>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15</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0334629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p:txBody>
          <a:bodyPr/>
          <a:lstStyle/>
          <a:p>
            <a:endParaRPr kumimoji="1" lang="zh-CN" altLang="en-US"/>
          </a:p>
        </p:txBody>
      </p:sp>
      <p:sp>
        <p:nvSpPr>
          <p:cNvPr id="10" name="标题 9"/>
          <p:cNvSpPr>
            <a:spLocks noGrp="1"/>
          </p:cNvSpPr>
          <p:nvPr>
            <p:ph type="title"/>
          </p:nvPr>
        </p:nvSpPr>
        <p:spPr>
          <a:xfrm>
            <a:off x="349046" y="279030"/>
            <a:ext cx="8229600" cy="539106"/>
          </a:xfrm>
        </p:spPr>
        <p:txBody>
          <a:bodyPr anchor="ct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数据仓库解决方案业界一直处于领先地位</a:t>
            </a:r>
            <a:endParaRPr kumimoji="1" lang="zh-CN" altLang="en-US" dirty="0">
              <a:latin typeface="Microsoft YaHei" charset="-122"/>
              <a:ea typeface="Microsoft YaHei" charset="-122"/>
              <a:cs typeface="Microsoft YaHei" charset="-122"/>
            </a:endParaRPr>
          </a:p>
        </p:txBody>
      </p:sp>
      <p:pic>
        <p:nvPicPr>
          <p:cNvPr id="15" name="Picture 2" descr="C:\Users\CC186019\Pictures\gartner.png"/>
          <p:cNvPicPr>
            <a:picLocks noChangeAspect="1" noChangeArrowheads="1"/>
          </p:cNvPicPr>
          <p:nvPr/>
        </p:nvPicPr>
        <p:blipFill>
          <a:blip r:embed="rId2" cstate="print">
            <a:extLst>
              <a:ext uri="{28A0092B-C50C-407E-A947-70E740481C1C}">
                <a14:useLocalDpi xmlns:a14="http://schemas.microsoft.com/office/drawing/2010/main" val="0"/>
              </a:ext>
            </a:extLst>
          </a:blip>
          <a:srcRect b="22372"/>
          <a:stretch>
            <a:fillRect/>
          </a:stretch>
        </p:blipFill>
        <p:spPr bwMode="auto">
          <a:xfrm>
            <a:off x="570062" y="1355344"/>
            <a:ext cx="769344" cy="50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txBox="1">
            <a:spLocks noChangeArrowheads="1"/>
          </p:cNvSpPr>
          <p:nvPr/>
        </p:nvSpPr>
        <p:spPr bwMode="auto">
          <a:xfrm>
            <a:off x="475344" y="1352671"/>
            <a:ext cx="3581169" cy="577081"/>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135000">
            <a:spAutoFit/>
          </a:bodyPr>
          <a:lstStyle>
            <a:lvl1pPr marL="173038" indent="-173038"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marL="780098" lvl="2" indent="0">
              <a:spcBef>
                <a:spcPct val="20000"/>
              </a:spcBef>
              <a:buClr>
                <a:schemeClr val="accent1"/>
              </a:buClr>
              <a:defRPr/>
            </a:pPr>
            <a:r>
              <a:rPr lang="zh-CN" altLang="en-US" sz="1050" dirty="0">
                <a:latin typeface="Microsoft YaHei" charset="-122"/>
                <a:ea typeface="Microsoft YaHei" charset="-122"/>
                <a:cs typeface="Microsoft YaHei" charset="-122"/>
              </a:rPr>
              <a:t>从</a:t>
            </a:r>
            <a:r>
              <a:rPr lang="en-US" altLang="zh-CN" sz="1050" dirty="0">
                <a:latin typeface="Microsoft YaHei" charset="-122"/>
                <a:ea typeface="Microsoft YaHei" charset="-122"/>
                <a:cs typeface="Microsoft YaHei" charset="-122"/>
              </a:rPr>
              <a:t>1999</a:t>
            </a:r>
            <a:r>
              <a:rPr lang="zh-CN" altLang="en-US" sz="1050" dirty="0">
                <a:latin typeface="Microsoft YaHei" charset="-122"/>
                <a:ea typeface="Microsoft YaHei" charset="-122"/>
                <a:cs typeface="Microsoft YaHei" charset="-122"/>
              </a:rPr>
              <a:t>年起，</a:t>
            </a:r>
            <a:r>
              <a:rPr lang="en-US" altLang="zh-CN" sz="1050" dirty="0">
                <a:latin typeface="Microsoft YaHei" charset="-122"/>
                <a:ea typeface="Microsoft YaHei" charset="-122"/>
                <a:cs typeface="Microsoft YaHei" charset="-122"/>
              </a:rPr>
              <a:t>Teradata</a:t>
            </a:r>
            <a:r>
              <a:rPr lang="zh-CN" altLang="en-US" sz="1050" dirty="0">
                <a:latin typeface="Microsoft YaHei" charset="-122"/>
                <a:ea typeface="Microsoft YaHei" charset="-122"/>
                <a:cs typeface="Microsoft YaHei" charset="-122"/>
              </a:rPr>
              <a:t>连续</a:t>
            </a:r>
            <a:r>
              <a:rPr lang="en-US" altLang="zh-CN" sz="1050" dirty="0" smtClean="0">
                <a:latin typeface="Microsoft YaHei" charset="-122"/>
                <a:ea typeface="Microsoft YaHei" charset="-122"/>
                <a:cs typeface="Microsoft YaHei" charset="-122"/>
              </a:rPr>
              <a:t>18</a:t>
            </a:r>
            <a:r>
              <a:rPr lang="zh-CN" altLang="en-US" sz="1050" dirty="0" smtClean="0">
                <a:latin typeface="Microsoft YaHei" charset="-122"/>
                <a:ea typeface="Microsoft YaHei" charset="-122"/>
                <a:cs typeface="Microsoft YaHei" charset="-122"/>
              </a:rPr>
              <a:t>年</a:t>
            </a:r>
            <a:r>
              <a:rPr lang="zh-CN" altLang="en-US" sz="1050" dirty="0">
                <a:latin typeface="Microsoft YaHei" charset="-122"/>
                <a:ea typeface="Microsoft YaHei" charset="-122"/>
                <a:cs typeface="Microsoft YaHei" charset="-122"/>
              </a:rPr>
              <a:t>在</a:t>
            </a:r>
            <a:r>
              <a:rPr lang="en-US" altLang="zh-CN" sz="1050" dirty="0">
                <a:latin typeface="Microsoft YaHei" charset="-122"/>
                <a:ea typeface="Microsoft YaHei" charset="-122"/>
                <a:cs typeface="Microsoft YaHei" charset="-122"/>
              </a:rPr>
              <a:t>Gartner</a:t>
            </a:r>
            <a:r>
              <a:rPr lang="zh-CN" altLang="en-US" sz="1050" dirty="0">
                <a:latin typeface="Microsoft YaHei" charset="-122"/>
                <a:ea typeface="Microsoft YaHei" charset="-122"/>
                <a:cs typeface="Microsoft YaHei" charset="-122"/>
              </a:rPr>
              <a:t>数据仓库平台总体性能评测中排名第一</a:t>
            </a:r>
            <a:r>
              <a:rPr lang="en-US" altLang="zh-CN" sz="1050" dirty="0">
                <a:latin typeface="Microsoft YaHei" charset="-122"/>
                <a:ea typeface="Microsoft YaHei" charset="-122"/>
                <a:cs typeface="Microsoft YaHei" charset="-122"/>
              </a:rPr>
              <a:t>; Teradata</a:t>
            </a:r>
            <a:r>
              <a:rPr lang="zh-CN" altLang="en-US" sz="1050" dirty="0">
                <a:latin typeface="Microsoft YaHei" charset="-122"/>
                <a:ea typeface="Microsoft YaHei" charset="-122"/>
                <a:cs typeface="Microsoft YaHei" charset="-122"/>
              </a:rPr>
              <a:t>在各项主要测评指标中全面领先</a:t>
            </a:r>
            <a:endParaRPr lang="en-US" altLang="zh-CN" sz="1050" dirty="0">
              <a:latin typeface="Microsoft YaHei" charset="-122"/>
              <a:ea typeface="Microsoft YaHei" charset="-122"/>
              <a:cs typeface="Microsoft YaHei" charset="-122"/>
            </a:endParaRP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7889" y="2645811"/>
            <a:ext cx="3940222" cy="254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p:cNvSpPr/>
          <p:nvPr/>
        </p:nvSpPr>
        <p:spPr>
          <a:xfrm>
            <a:off x="4572000" y="5418184"/>
            <a:ext cx="4572000" cy="369332"/>
          </a:xfrm>
          <a:prstGeom prst="rect">
            <a:avLst/>
          </a:prstGeom>
        </p:spPr>
        <p:txBody>
          <a:bodyPr>
            <a:spAutoFit/>
          </a:bodyPr>
          <a:lstStyle/>
          <a:p>
            <a:pPr algn="ctr" defTabSz="456362" eaLnBrk="1" hangingPunct="1"/>
            <a:r>
              <a:rPr lang="en-US" dirty="0" smtClean="0">
                <a:solidFill>
                  <a:srgbClr val="3C3C3B"/>
                </a:solidFill>
                <a:latin typeface="Microsoft YaHei" charset="-122"/>
                <a:ea typeface="Microsoft YaHei" charset="-122"/>
                <a:cs typeface="Microsoft YaHei" charset="-122"/>
              </a:rPr>
              <a:t>SSE</a:t>
            </a:r>
            <a:r>
              <a:rPr lang="zh-CN" altLang="en-US" dirty="0" smtClean="0">
                <a:solidFill>
                  <a:srgbClr val="3C3C3B"/>
                </a:solidFill>
                <a:latin typeface="Microsoft YaHei" charset="-122"/>
                <a:ea typeface="Microsoft YaHei" charset="-122"/>
                <a:cs typeface="Microsoft YaHei" charset="-122"/>
              </a:rPr>
              <a:t>混合数据生态系统 </a:t>
            </a:r>
            <a:endParaRPr lang="en-US" dirty="0">
              <a:solidFill>
                <a:srgbClr val="3C3C3B"/>
              </a:solidFill>
              <a:latin typeface="Microsoft YaHei" charset="-122"/>
              <a:ea typeface="Microsoft YaHei" charset="-122"/>
              <a:cs typeface="Microsoft YaHei" charset="-122"/>
            </a:endParaRPr>
          </a:p>
        </p:txBody>
      </p:sp>
      <p:sp>
        <p:nvSpPr>
          <p:cNvPr id="3" name="文本框 2"/>
          <p:cNvSpPr txBox="1"/>
          <p:nvPr/>
        </p:nvSpPr>
        <p:spPr>
          <a:xfrm>
            <a:off x="4803058" y="1269258"/>
            <a:ext cx="4109883" cy="1144929"/>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混合架构是业界的</a:t>
            </a:r>
            <a:r>
              <a:rPr kumimoji="1" lang="zh-CN" altLang="en-US" dirty="0" smtClean="0">
                <a:solidFill>
                  <a:srgbClr val="0079DB"/>
                </a:solidFill>
                <a:latin typeface="Microsoft YaHei" charset="-122"/>
                <a:ea typeface="Microsoft YaHei" charset="-122"/>
                <a:cs typeface="Microsoft YaHei" charset="-122"/>
              </a:rPr>
              <a:t>推荐标准，</a:t>
            </a:r>
            <a:r>
              <a:rPr kumimoji="1" lang="en-US" altLang="zh-CN" dirty="0" smtClean="0">
                <a:solidFill>
                  <a:srgbClr val="0079DB"/>
                </a:solidFill>
                <a:latin typeface="Microsoft YaHei" charset="-122"/>
                <a:ea typeface="Microsoft YaHei" charset="-122"/>
                <a:cs typeface="Microsoft YaHei" charset="-122"/>
              </a:rPr>
              <a:t>Teradata</a:t>
            </a:r>
            <a:r>
              <a:rPr kumimoji="1" lang="zh-CN" altLang="en-US" dirty="0" smtClean="0">
                <a:solidFill>
                  <a:srgbClr val="0079DB"/>
                </a:solidFill>
                <a:latin typeface="Microsoft YaHei" charset="-122"/>
                <a:ea typeface="Microsoft YaHei" charset="-122"/>
                <a:cs typeface="Microsoft YaHei" charset="-122"/>
              </a:rPr>
              <a:t>在数据平台新技术创新方面也一直保持与时俱进，</a:t>
            </a:r>
            <a:r>
              <a:rPr kumimoji="1" lang="en-US" altLang="zh-CN" dirty="0" smtClean="0">
                <a:solidFill>
                  <a:srgbClr val="0079DB"/>
                </a:solidFill>
                <a:latin typeface="Microsoft YaHei" charset="-122"/>
                <a:ea typeface="Microsoft YaHei" charset="-122"/>
                <a:cs typeface="Microsoft YaHei" charset="-122"/>
              </a:rPr>
              <a:t> </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技术可以助力于</a:t>
            </a:r>
            <a:r>
              <a:rPr kumimoji="1" lang="en-US" altLang="zh-CN" dirty="0" smtClean="0">
                <a:solidFill>
                  <a:srgbClr val="0079DB"/>
                </a:solidFill>
                <a:latin typeface="Microsoft YaHei" charset="-122"/>
                <a:ea typeface="Microsoft YaHei" charset="-122"/>
                <a:cs typeface="Microsoft YaHei" charset="-122"/>
              </a:rPr>
              <a:t>SSE</a:t>
            </a:r>
            <a:r>
              <a:rPr kumimoji="1" lang="zh-CN" altLang="en-US" dirty="0" smtClean="0">
                <a:solidFill>
                  <a:srgbClr val="0079DB"/>
                </a:solidFill>
                <a:latin typeface="Microsoft YaHei" charset="-122"/>
                <a:ea typeface="Microsoft YaHei" charset="-122"/>
                <a:cs typeface="Microsoft YaHei" charset="-122"/>
              </a:rPr>
              <a:t>混合数据生态系统落地</a:t>
            </a:r>
            <a:endParaRPr kumimoji="1" lang="en-US" altLang="zh-CN" dirty="0" smtClean="0">
              <a:solidFill>
                <a:srgbClr val="0079DB"/>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141532" y="1978264"/>
            <a:ext cx="4248792" cy="4283523"/>
          </a:xfrm>
          <a:prstGeom prst="rect">
            <a:avLst/>
          </a:prstGeom>
        </p:spPr>
      </p:pic>
    </p:spTree>
    <p:extLst>
      <p:ext uri="{BB962C8B-B14F-4D97-AF65-F5344CB8AC3E}">
        <p14:creationId xmlns:p14="http://schemas.microsoft.com/office/powerpoint/2010/main" val="44456090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kumimoji="1" lang="zh-CN" altLang="en-US"/>
          </a:p>
        </p:txBody>
      </p:sp>
      <p:sp>
        <p:nvSpPr>
          <p:cNvPr id="4" name="标题 3"/>
          <p:cNvSpPr>
            <a:spLocks noGrp="1"/>
          </p:cNvSpPr>
          <p:nvPr>
            <p:ph type="title"/>
          </p:nvPr>
        </p:nvSpPr>
        <p:spPr>
          <a:xfrm>
            <a:off x="206633" y="294155"/>
            <a:ext cx="7206890" cy="516220"/>
          </a:xfrm>
        </p:spPr>
        <p:txBody>
          <a:bodyPr anchor="ctr"/>
          <a:lstStyle/>
          <a:p>
            <a:r>
              <a:rPr kumimoji="1" lang="zh-CN" altLang="en-US" dirty="0" smtClean="0">
                <a:latin typeface="Microsoft YaHei" charset="-122"/>
                <a:ea typeface="Microsoft YaHei" charset="-122"/>
                <a:cs typeface="Microsoft YaHei" charset="-122"/>
              </a:rPr>
              <a:t>相比整体替换方案，构建混合生态系统更为务实</a:t>
            </a:r>
            <a:endParaRPr kumimoji="1" lang="zh-CN" altLang="en-US" dirty="0">
              <a:latin typeface="Microsoft YaHei" charset="-122"/>
              <a:ea typeface="Microsoft YaHei" charset="-122"/>
              <a:cs typeface="Microsoft YaHei"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5257" y="1598970"/>
            <a:ext cx="4417300" cy="238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60"/>
          <p:cNvGrpSpPr/>
          <p:nvPr/>
        </p:nvGrpSpPr>
        <p:grpSpPr>
          <a:xfrm>
            <a:off x="958952" y="2300491"/>
            <a:ext cx="3774955" cy="842055"/>
            <a:chOff x="3530180" y="6135395"/>
            <a:chExt cx="4573949" cy="763454"/>
          </a:xfrm>
        </p:grpSpPr>
        <p:sp>
          <p:nvSpPr>
            <p:cNvPr id="7" name="Rectangle 61"/>
            <p:cNvSpPr/>
            <p:nvPr/>
          </p:nvSpPr>
          <p:spPr bwMode="auto">
            <a:xfrm>
              <a:off x="3530180" y="6135395"/>
              <a:ext cx="4573949" cy="763454"/>
            </a:xfrm>
            <a:prstGeom prst="rect">
              <a:avLst/>
            </a:prstGeom>
            <a:solidFill>
              <a:srgbClr val="F5C1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8" name="TextBox 63"/>
            <p:cNvSpPr txBox="1"/>
            <p:nvPr/>
          </p:nvSpPr>
          <p:spPr>
            <a:xfrm>
              <a:off x="4941711" y="6146354"/>
              <a:ext cx="1694889" cy="362762"/>
            </a:xfrm>
            <a:prstGeom prst="rect">
              <a:avLst/>
            </a:prstGeom>
            <a:noFill/>
          </p:spPr>
          <p:txBody>
            <a:bodyPr wrap="none" lIns="0" tIns="0" rIns="0" bIns="0" rtlCol="0" anchor="t">
              <a:spAutoFit/>
            </a:bodyPr>
            <a:lstStyle/>
            <a:p>
              <a:pPr algn="ctr"/>
              <a:r>
                <a:rPr lang="en-US" sz="1300" b="1" dirty="0" smtClean="0">
                  <a:solidFill>
                    <a:srgbClr val="1B447D"/>
                  </a:solidFill>
                  <a:cs typeface="Calibri" pitchFamily="34" charset="0"/>
                </a:rPr>
                <a:t>Acquisition Layer</a:t>
              </a:r>
            </a:p>
            <a:p>
              <a:pPr algn="ctr"/>
              <a:endParaRPr lang="en-US" sz="1300" b="1" dirty="0">
                <a:solidFill>
                  <a:prstClr val="white"/>
                </a:solidFill>
                <a:cs typeface="Calibri" pitchFamily="34" charset="0"/>
              </a:endParaRPr>
            </a:p>
          </p:txBody>
        </p:sp>
      </p:grpSp>
      <p:pic>
        <p:nvPicPr>
          <p:cNvPr id="9"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2260" y="1487270"/>
            <a:ext cx="2812760" cy="292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lowchart: Predefined Process 8"/>
          <p:cNvSpPr/>
          <p:nvPr/>
        </p:nvSpPr>
        <p:spPr>
          <a:xfrm>
            <a:off x="2411188" y="2600062"/>
            <a:ext cx="913580" cy="376223"/>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Data Prep</a:t>
            </a:r>
            <a:endParaRPr lang="en-US" sz="1200" dirty="0">
              <a:solidFill>
                <a:prstClr val="white"/>
              </a:solidFill>
            </a:endParaRPr>
          </a:p>
        </p:txBody>
      </p:sp>
      <p:sp>
        <p:nvSpPr>
          <p:cNvPr id="12" name="Flowchart: Multidocument 23"/>
          <p:cNvSpPr/>
          <p:nvPr/>
        </p:nvSpPr>
        <p:spPr>
          <a:xfrm>
            <a:off x="1081150" y="2371389"/>
            <a:ext cx="861729" cy="70839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prstClr val="white"/>
                </a:solidFill>
              </a:rPr>
              <a:t>Original Data Sets</a:t>
            </a:r>
            <a:endParaRPr lang="en-US" sz="1100" dirty="0">
              <a:solidFill>
                <a:prstClr val="white"/>
              </a:solidFill>
            </a:endParaRPr>
          </a:p>
        </p:txBody>
      </p:sp>
      <p:sp>
        <p:nvSpPr>
          <p:cNvPr id="13" name="Flowchart: Predefined Process 59"/>
          <p:cNvSpPr/>
          <p:nvPr/>
        </p:nvSpPr>
        <p:spPr>
          <a:xfrm>
            <a:off x="3763820" y="2600063"/>
            <a:ext cx="821672" cy="381707"/>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ETL</a:t>
            </a:r>
            <a:endParaRPr lang="en-US" sz="1200" dirty="0">
              <a:solidFill>
                <a:prstClr val="white"/>
              </a:solidFill>
            </a:endParaRPr>
          </a:p>
        </p:txBody>
      </p:sp>
      <p:grpSp>
        <p:nvGrpSpPr>
          <p:cNvPr id="14" name="Group 32"/>
          <p:cNvGrpSpPr/>
          <p:nvPr/>
        </p:nvGrpSpPr>
        <p:grpSpPr>
          <a:xfrm>
            <a:off x="3838000" y="3215881"/>
            <a:ext cx="4471876" cy="951821"/>
            <a:chOff x="3560396" y="6233331"/>
            <a:chExt cx="4573949" cy="763454"/>
          </a:xfrm>
        </p:grpSpPr>
        <p:sp>
          <p:nvSpPr>
            <p:cNvPr id="15" name="Rectangle 33"/>
            <p:cNvSpPr/>
            <p:nvPr/>
          </p:nvSpPr>
          <p:spPr bwMode="auto">
            <a:xfrm>
              <a:off x="3560396" y="6233331"/>
              <a:ext cx="4573949" cy="763454"/>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8BCBFF"/>
                </a:solidFill>
              </a:endParaRPr>
            </a:p>
          </p:txBody>
        </p:sp>
        <p:sp>
          <p:nvSpPr>
            <p:cNvPr id="16" name="TextBox 34"/>
            <p:cNvSpPr txBox="1"/>
            <p:nvPr/>
          </p:nvSpPr>
          <p:spPr>
            <a:xfrm>
              <a:off x="5437559" y="6309919"/>
              <a:ext cx="682070" cy="160464"/>
            </a:xfrm>
            <a:prstGeom prst="rect">
              <a:avLst/>
            </a:prstGeom>
            <a:noFill/>
          </p:spPr>
          <p:txBody>
            <a:bodyPr wrap="none" lIns="0" tIns="0" rIns="0" bIns="0" rtlCol="0" anchor="t">
              <a:spAutoFit/>
            </a:bodyPr>
            <a:lstStyle/>
            <a:p>
              <a:pPr algn="ctr"/>
              <a:r>
                <a:rPr lang="zh-CN" altLang="en-US" sz="1300" b="1" dirty="0" smtClean="0">
                  <a:solidFill>
                    <a:srgbClr val="1B447D"/>
                  </a:solidFill>
                  <a:cs typeface="Calibri" pitchFamily="34" charset="0"/>
                </a:rPr>
                <a:t>数据集成</a:t>
              </a:r>
              <a:endParaRPr lang="en-US" sz="1300" b="1" dirty="0" smtClean="0">
                <a:solidFill>
                  <a:srgbClr val="1B447D"/>
                </a:solidFill>
                <a:cs typeface="Calibri" pitchFamily="34" charset="0"/>
              </a:endParaRPr>
            </a:p>
          </p:txBody>
        </p:sp>
      </p:grpSp>
      <p:pic>
        <p:nvPicPr>
          <p:cNvPr id="17" name="Picture 2" descr="2b0e3e70-b929-4f0c-9399-745c465ea15f@TD"/>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325990" y="3268781"/>
            <a:ext cx="919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Document 43"/>
          <p:cNvSpPr/>
          <p:nvPr/>
        </p:nvSpPr>
        <p:spPr>
          <a:xfrm>
            <a:off x="5645392" y="3884494"/>
            <a:ext cx="753737" cy="524997"/>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统一视图</a:t>
            </a:r>
            <a:endParaRPr lang="en-US" sz="1200" dirty="0">
              <a:solidFill>
                <a:prstClr val="white"/>
              </a:solidFill>
            </a:endParaRPr>
          </a:p>
        </p:txBody>
      </p:sp>
      <p:sp>
        <p:nvSpPr>
          <p:cNvPr id="19" name="Flowchart: Document 38"/>
          <p:cNvSpPr/>
          <p:nvPr/>
        </p:nvSpPr>
        <p:spPr>
          <a:xfrm>
            <a:off x="3942888" y="3335982"/>
            <a:ext cx="753737" cy="61989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prstClr val="white"/>
                </a:solidFill>
              </a:rPr>
              <a:t>Hcatalog/Hive Tables</a:t>
            </a:r>
            <a:endParaRPr lang="en-US" sz="1200" dirty="0">
              <a:solidFill>
                <a:prstClr val="white"/>
              </a:solidFill>
            </a:endParaRPr>
          </a:p>
        </p:txBody>
      </p:sp>
      <p:cxnSp>
        <p:nvCxnSpPr>
          <p:cNvPr id="20" name="Straight Arrow Connector 45"/>
          <p:cNvCxnSpPr>
            <a:endCxn id="27" idx="1"/>
          </p:cNvCxnSpPr>
          <p:nvPr/>
        </p:nvCxnSpPr>
        <p:spPr bwMode="auto">
          <a:xfrm>
            <a:off x="420688" y="2725584"/>
            <a:ext cx="660462" cy="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50"/>
          <p:cNvCxnSpPr>
            <a:endCxn id="12" idx="1"/>
          </p:cNvCxnSpPr>
          <p:nvPr/>
        </p:nvCxnSpPr>
        <p:spPr bwMode="auto">
          <a:xfrm>
            <a:off x="1790482" y="2788173"/>
            <a:ext cx="620707"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55"/>
          <p:cNvCxnSpPr>
            <a:stCxn id="12" idx="3"/>
          </p:cNvCxnSpPr>
          <p:nvPr/>
        </p:nvCxnSpPr>
        <p:spPr bwMode="auto">
          <a:xfrm>
            <a:off x="3324768" y="2788174"/>
            <a:ext cx="439052" cy="2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64"/>
          <p:cNvCxnSpPr/>
          <p:nvPr/>
        </p:nvCxnSpPr>
        <p:spPr bwMode="auto">
          <a:xfrm>
            <a:off x="4585492" y="2790917"/>
            <a:ext cx="2736308" cy="602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68"/>
          <p:cNvCxnSpPr>
            <a:endCxn id="42" idx="0"/>
          </p:cNvCxnSpPr>
          <p:nvPr/>
        </p:nvCxnSpPr>
        <p:spPr bwMode="auto">
          <a:xfrm>
            <a:off x="4319754" y="3007064"/>
            <a:ext cx="0" cy="328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5" name="Picture 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547" y="3320212"/>
            <a:ext cx="2240854" cy="491003"/>
          </a:xfrm>
          <a:prstGeom prst="rect">
            <a:avLst/>
          </a:prstGeom>
        </p:spPr>
      </p:pic>
      <p:pic>
        <p:nvPicPr>
          <p:cNvPr id="26"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2605042"/>
            <a:ext cx="523907" cy="2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89"/>
          <p:cNvCxnSpPr/>
          <p:nvPr/>
        </p:nvCxnSpPr>
        <p:spPr bwMode="auto">
          <a:xfrm flipV="1">
            <a:off x="6022260" y="4374783"/>
            <a:ext cx="1" cy="5972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nvGrpSpPr>
          <p:cNvPr id="28" name="Group 1"/>
          <p:cNvGrpSpPr/>
          <p:nvPr/>
        </p:nvGrpSpPr>
        <p:grpSpPr>
          <a:xfrm>
            <a:off x="3763820" y="4760158"/>
            <a:ext cx="4548107" cy="684320"/>
            <a:chOff x="3929684" y="5893164"/>
            <a:chExt cx="4548107" cy="912427"/>
          </a:xfrm>
        </p:grpSpPr>
        <p:grpSp>
          <p:nvGrpSpPr>
            <p:cNvPr id="29" name="Group 91"/>
            <p:cNvGrpSpPr/>
            <p:nvPr/>
          </p:nvGrpSpPr>
          <p:grpSpPr>
            <a:xfrm>
              <a:off x="3929684" y="5893164"/>
              <a:ext cx="4548107" cy="912427"/>
              <a:chOff x="5046076" y="6233331"/>
              <a:chExt cx="3088269" cy="763454"/>
            </a:xfrm>
          </p:grpSpPr>
          <p:sp>
            <p:nvSpPr>
              <p:cNvPr id="38" name="Rectangle 92"/>
              <p:cNvSpPr/>
              <p:nvPr/>
            </p:nvSpPr>
            <p:spPr bwMode="auto">
              <a:xfrm>
                <a:off x="5046076" y="6233331"/>
                <a:ext cx="3088269" cy="76345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39" name="TextBox 93"/>
              <p:cNvSpPr txBox="1"/>
              <p:nvPr/>
            </p:nvSpPr>
            <p:spPr>
              <a:xfrm>
                <a:off x="5083311" y="6322654"/>
                <a:ext cx="880577" cy="223189"/>
              </a:xfrm>
              <a:prstGeom prst="rect">
                <a:avLst/>
              </a:prstGeom>
              <a:noFill/>
            </p:spPr>
            <p:txBody>
              <a:bodyPr wrap="none" lIns="0" tIns="0" rIns="0" bIns="0" rtlCol="0" anchor="t">
                <a:spAutoFit/>
              </a:bodyPr>
              <a:lstStyle/>
              <a:p>
                <a:pPr algn="ctr"/>
                <a:r>
                  <a:rPr lang="en-US" sz="1300" dirty="0" smtClean="0">
                    <a:solidFill>
                      <a:srgbClr val="1B447D"/>
                    </a:solidFill>
                    <a:latin typeface="Microsoft YaHei" charset="-122"/>
                    <a:ea typeface="Microsoft YaHei" charset="-122"/>
                    <a:cs typeface="Microsoft YaHei" charset="-122"/>
                  </a:rPr>
                  <a:t>SSE</a:t>
                </a:r>
                <a:r>
                  <a:rPr lang="zh-CN" altLang="en-US" sz="1300" dirty="0" smtClean="0">
                    <a:solidFill>
                      <a:srgbClr val="1B447D"/>
                    </a:solidFill>
                    <a:latin typeface="Microsoft YaHei" charset="-122"/>
                    <a:ea typeface="Microsoft YaHei" charset="-122"/>
                    <a:cs typeface="Microsoft YaHei" charset="-122"/>
                  </a:rPr>
                  <a:t>数据仓库应用</a:t>
                </a:r>
                <a:endParaRPr lang="en-US" sz="1300" dirty="0" smtClean="0">
                  <a:solidFill>
                    <a:srgbClr val="1B447D"/>
                  </a:solidFill>
                  <a:latin typeface="Microsoft YaHei" charset="-122"/>
                  <a:ea typeface="Microsoft YaHei" charset="-122"/>
                  <a:cs typeface="Microsoft YaHei" charset="-122"/>
                </a:endParaRPr>
              </a:p>
            </p:txBody>
          </p:sp>
        </p:grpSp>
        <p:pic>
          <p:nvPicPr>
            <p:cNvPr id="3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7" y="5984109"/>
              <a:ext cx="37504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84057" y="5952517"/>
              <a:ext cx="3845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329931" y="6038809"/>
              <a:ext cx="37981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17297" y="6003545"/>
              <a:ext cx="36552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103"/>
            <p:cNvSpPr/>
            <p:nvPr/>
          </p:nvSpPr>
          <p:spPr>
            <a:xfrm>
              <a:off x="7666351" y="6359659"/>
              <a:ext cx="650377" cy="311196"/>
            </a:xfrm>
            <a:prstGeom prst="rect">
              <a:avLst/>
            </a:prstGeom>
          </p:spPr>
          <p:txBody>
            <a:bodyPr wrap="square">
              <a:spAutoFit/>
            </a:bodyPr>
            <a:lstStyle/>
            <a:p>
              <a:pPr>
                <a:lnSpc>
                  <a:spcPts val="1100"/>
                </a:lnSpc>
                <a:spcBef>
                  <a:spcPts val="300"/>
                </a:spcBef>
              </a:pPr>
              <a:r>
                <a:rPr lang="zh-CN" altLang="en-US" sz="900" b="1" dirty="0" smtClean="0">
                  <a:solidFill>
                    <a:srgbClr val="3C3C3B"/>
                  </a:solidFill>
                  <a:ea typeface="宋体"/>
                  <a:cs typeface="Calibri" pitchFamily="34" charset="0"/>
                </a:rPr>
                <a:t>多维分析</a:t>
              </a:r>
              <a:endParaRPr lang="en-US" altLang="zh-CN" sz="900" b="1" dirty="0">
                <a:solidFill>
                  <a:srgbClr val="3C3C3B"/>
                </a:solidFill>
                <a:ea typeface="宋体"/>
                <a:cs typeface="Calibri" pitchFamily="34" charset="0"/>
              </a:endParaRPr>
            </a:p>
          </p:txBody>
        </p:sp>
        <p:sp>
          <p:nvSpPr>
            <p:cNvPr id="35" name="Rectangle 104"/>
            <p:cNvSpPr/>
            <p:nvPr/>
          </p:nvSpPr>
          <p:spPr>
            <a:xfrm>
              <a:off x="6896167" y="6348276"/>
              <a:ext cx="784708"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报表</a:t>
              </a:r>
              <a:endParaRPr lang="en-US" altLang="zh-CN" sz="900" b="1" dirty="0">
                <a:solidFill>
                  <a:srgbClr val="3C3C3B"/>
                </a:solidFill>
                <a:ea typeface="宋体"/>
                <a:cs typeface="Calibri" pitchFamily="34" charset="0"/>
              </a:endParaRPr>
            </a:p>
          </p:txBody>
        </p:sp>
        <p:sp>
          <p:nvSpPr>
            <p:cNvPr id="36" name="Rectangle 105"/>
            <p:cNvSpPr/>
            <p:nvPr/>
          </p:nvSpPr>
          <p:spPr>
            <a:xfrm>
              <a:off x="6141221" y="6338491"/>
              <a:ext cx="780240"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即席查询</a:t>
              </a:r>
              <a:endParaRPr lang="en-US" altLang="zh-CN" sz="900" b="1" dirty="0">
                <a:solidFill>
                  <a:srgbClr val="3C3C3B"/>
                </a:solidFill>
                <a:ea typeface="宋体"/>
                <a:cs typeface="Calibri" pitchFamily="34" charset="0"/>
              </a:endParaRPr>
            </a:p>
          </p:txBody>
        </p:sp>
        <p:sp>
          <p:nvSpPr>
            <p:cNvPr id="37" name="Rectangle 106"/>
            <p:cNvSpPr/>
            <p:nvPr/>
          </p:nvSpPr>
          <p:spPr>
            <a:xfrm>
              <a:off x="5309380" y="6338471"/>
              <a:ext cx="780508" cy="311196"/>
            </a:xfrm>
            <a:prstGeom prst="rect">
              <a:avLst/>
            </a:prstGeom>
          </p:spPr>
          <p:txBody>
            <a:bodyPr wrap="square">
              <a:spAutoFit/>
            </a:bodyPr>
            <a:lstStyle/>
            <a:p>
              <a:pPr algn="ctr">
                <a:lnSpc>
                  <a:spcPts val="1100"/>
                </a:lnSpc>
                <a:spcBef>
                  <a:spcPts val="300"/>
                </a:spcBef>
              </a:pPr>
              <a:r>
                <a:rPr lang="zh-CN" altLang="en-US" sz="900" b="1" dirty="0" smtClean="0">
                  <a:solidFill>
                    <a:srgbClr val="3C3C3B"/>
                  </a:solidFill>
                  <a:ea typeface="宋体"/>
                  <a:cs typeface="Calibri" pitchFamily="34" charset="0"/>
                </a:rPr>
                <a:t>仪表盘</a:t>
              </a:r>
              <a:endParaRPr lang="en-US" altLang="zh-CN" sz="900" b="1" dirty="0">
                <a:solidFill>
                  <a:srgbClr val="3C3C3B"/>
                </a:solidFill>
                <a:ea typeface="宋体"/>
                <a:cs typeface="Calibri" pitchFamily="34" charset="0"/>
              </a:endParaRPr>
            </a:p>
          </p:txBody>
        </p:sp>
      </p:grpSp>
      <p:cxnSp>
        <p:nvCxnSpPr>
          <p:cNvPr id="40" name="Straight Arrow Connector 48"/>
          <p:cNvCxnSpPr/>
          <p:nvPr/>
        </p:nvCxnSpPr>
        <p:spPr bwMode="auto">
          <a:xfrm flipH="1" flipV="1">
            <a:off x="4467024" y="3884495"/>
            <a:ext cx="1178368" cy="26249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9"/>
          <p:cNvCxnSpPr/>
          <p:nvPr/>
        </p:nvCxnSpPr>
        <p:spPr bwMode="auto">
          <a:xfrm flipV="1">
            <a:off x="6399129" y="3696575"/>
            <a:ext cx="1377831" cy="45041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2" name="TextBox 54"/>
          <p:cNvSpPr txBox="1"/>
          <p:nvPr/>
        </p:nvSpPr>
        <p:spPr>
          <a:xfrm>
            <a:off x="5505936" y="3562691"/>
            <a:ext cx="893193" cy="267766"/>
          </a:xfrm>
          <a:prstGeom prst="rect">
            <a:avLst/>
          </a:prstGeom>
          <a:noFill/>
        </p:spPr>
        <p:txBody>
          <a:bodyPr wrap="none" rtlCol="0">
            <a:spAutoFit/>
          </a:bodyPr>
          <a:lstStyle/>
          <a:p>
            <a:pPr>
              <a:lnSpc>
                <a:spcPct val="95000"/>
              </a:lnSpc>
              <a:spcBef>
                <a:spcPts val="400"/>
              </a:spcBef>
            </a:pPr>
            <a:r>
              <a:rPr lang="en-US" sz="1200" dirty="0" smtClean="0">
                <a:solidFill>
                  <a:srgbClr val="231F20"/>
                </a:solidFill>
              </a:rPr>
              <a:t>QueryGrid</a:t>
            </a:r>
          </a:p>
        </p:txBody>
      </p:sp>
      <p:sp>
        <p:nvSpPr>
          <p:cNvPr id="45" name="文本框 44"/>
          <p:cNvSpPr txBox="1"/>
          <p:nvPr/>
        </p:nvSpPr>
        <p:spPr>
          <a:xfrm>
            <a:off x="210800" y="4558368"/>
            <a:ext cx="3466050" cy="1671227"/>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相对于</a:t>
            </a:r>
            <a:r>
              <a:rPr kumimoji="1" lang="en-US" altLang="zh-CN" dirty="0" smtClean="0">
                <a:solidFill>
                  <a:srgbClr val="0079DB"/>
                </a:solidFill>
                <a:latin typeface="Microsoft YaHei" charset="-122"/>
                <a:ea typeface="Microsoft YaHei" charset="-122"/>
                <a:cs typeface="Microsoft YaHei" charset="-122"/>
              </a:rPr>
              <a:t>Hadoop</a:t>
            </a:r>
            <a:r>
              <a:rPr kumimoji="1" lang="zh-CN" altLang="en-US" dirty="0" smtClean="0">
                <a:solidFill>
                  <a:srgbClr val="0079DB"/>
                </a:solidFill>
                <a:latin typeface="Microsoft YaHei" charset="-122"/>
                <a:ea typeface="Microsoft YaHei" charset="-122"/>
                <a:cs typeface="Microsoft YaHei" charset="-122"/>
              </a:rPr>
              <a:t>整体替换</a:t>
            </a:r>
            <a:r>
              <a:rPr kumimoji="1" lang="en-US" altLang="zh-CN" dirty="0" smtClean="0">
                <a:solidFill>
                  <a:srgbClr val="0079DB"/>
                </a:solidFill>
                <a:latin typeface="Microsoft YaHei" charset="-122"/>
                <a:ea typeface="Microsoft YaHei" charset="-122"/>
                <a:cs typeface="Microsoft YaHei" charset="-122"/>
              </a:rPr>
              <a:t>EDW</a:t>
            </a:r>
            <a:r>
              <a:rPr kumimoji="1" lang="zh-CN" altLang="en-US" dirty="0" smtClean="0">
                <a:solidFill>
                  <a:srgbClr val="0079DB"/>
                </a:solidFill>
                <a:latin typeface="Microsoft YaHei" charset="-122"/>
                <a:ea typeface="Microsoft YaHei" charset="-122"/>
                <a:cs typeface="Microsoft YaHei" charset="-122"/>
              </a:rPr>
              <a:t>方案，基于</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技术的应用迁移一方面可以大大减少平台迁移的技术风险；另一方面也是对之前数年投资开发的业务应用与模型也是一种投资保护</a:t>
            </a:r>
          </a:p>
        </p:txBody>
      </p:sp>
    </p:spTree>
    <p:extLst>
      <p:ext uri="{BB962C8B-B14F-4D97-AF65-F5344CB8AC3E}">
        <p14:creationId xmlns:p14="http://schemas.microsoft.com/office/powerpoint/2010/main" val="936330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5"/>
          <p:cNvGrpSpPr>
            <a:grpSpLocks/>
          </p:cNvGrpSpPr>
          <p:nvPr/>
        </p:nvGrpSpPr>
        <p:grpSpPr bwMode="gray">
          <a:xfrm>
            <a:off x="1767257" y="3994404"/>
            <a:ext cx="1219093" cy="1371735"/>
            <a:chOff x="2743200" y="1828800"/>
            <a:chExt cx="1219200" cy="1371598"/>
          </a:xfrm>
        </p:grpSpPr>
        <p:sp>
          <p:nvSpPr>
            <p:cNvPr id="69" name="Rounded Rectangle 42"/>
            <p:cNvSpPr>
              <a:spLocks/>
            </p:cNvSpPr>
            <p:nvPr/>
          </p:nvSpPr>
          <p:spPr bwMode="gray">
            <a:xfrm rot="5400000">
              <a:off x="2667001" y="1904999"/>
              <a:ext cx="1371598" cy="1219200"/>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70" name="TextBox 69"/>
            <p:cNvSpPr txBox="1"/>
            <p:nvPr/>
          </p:nvSpPr>
          <p:spPr bwMode="gray">
            <a:xfrm>
              <a:off x="2743200" y="2492141"/>
              <a:ext cx="1199587" cy="692081"/>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ASTER Database</a:t>
              </a:r>
            </a:p>
          </p:txBody>
        </p:sp>
        <p:grpSp>
          <p:nvGrpSpPr>
            <p:cNvPr id="71" name="Group 44"/>
            <p:cNvGrpSpPr>
              <a:grpSpLocks noChangeAspect="1"/>
            </p:cNvGrpSpPr>
            <p:nvPr/>
          </p:nvGrpSpPr>
          <p:grpSpPr bwMode="gray">
            <a:xfrm>
              <a:off x="2944044" y="1981200"/>
              <a:ext cx="865956" cy="548640"/>
              <a:chOff x="1981200" y="1219200"/>
              <a:chExt cx="914400" cy="579334"/>
            </a:xfrm>
          </p:grpSpPr>
          <p:grpSp>
            <p:nvGrpSpPr>
              <p:cNvPr id="72" name="Group 45"/>
              <p:cNvGrpSpPr>
                <a:grpSpLocks/>
              </p:cNvGrpSpPr>
              <p:nvPr/>
            </p:nvGrpSpPr>
            <p:grpSpPr bwMode="gray">
              <a:xfrm>
                <a:off x="1981200" y="1242374"/>
                <a:ext cx="486390" cy="486390"/>
                <a:chOff x="1981200" y="1242374"/>
                <a:chExt cx="486390" cy="486390"/>
              </a:xfrm>
            </p:grpSpPr>
            <p:sp>
              <p:nvSpPr>
                <p:cNvPr id="7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8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sp>
            <p:nvSpPr>
              <p:cNvPr id="74" name="Freeform 7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grpSp>
      <p:sp>
        <p:nvSpPr>
          <p:cNvPr id="201" name="Content Placeholder 3"/>
          <p:cNvSpPr txBox="1">
            <a:spLocks/>
          </p:cNvSpPr>
          <p:nvPr/>
        </p:nvSpPr>
        <p:spPr bwMode="auto">
          <a:xfrm>
            <a:off x="1854619" y="5437891"/>
            <a:ext cx="1044368" cy="553998"/>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0"/>
              </a:spcBef>
            </a:pPr>
            <a:r>
              <a:rPr lang="en-US" sz="1200" dirty="0" smtClean="0">
                <a:solidFill>
                  <a:srgbClr val="3C3C3B"/>
                </a:solidFill>
                <a:latin typeface="Verdana"/>
                <a:cs typeface="+mn-cs"/>
              </a:rPr>
              <a:t>SQL,</a:t>
            </a:r>
          </a:p>
          <a:p>
            <a:pPr algn="ctr" eaLnBrk="1" hangingPunct="1">
              <a:lnSpc>
                <a:spcPts val="1200"/>
              </a:lnSpc>
              <a:spcBef>
                <a:spcPts val="0"/>
              </a:spcBef>
            </a:pPr>
            <a:r>
              <a:rPr lang="en-US" sz="1200" dirty="0" smtClean="0">
                <a:solidFill>
                  <a:srgbClr val="3C3C3B"/>
                </a:solidFill>
                <a:latin typeface="Verdana"/>
                <a:cs typeface="+mn-cs"/>
              </a:rPr>
              <a:t>SQL-MR,</a:t>
            </a:r>
          </a:p>
          <a:p>
            <a:pPr algn="ctr" eaLnBrk="1" hangingPunct="1">
              <a:lnSpc>
                <a:spcPts val="1200"/>
              </a:lnSpc>
              <a:spcBef>
                <a:spcPts val="0"/>
              </a:spcBef>
            </a:pPr>
            <a:r>
              <a:rPr lang="en-US" sz="1200" dirty="0" smtClean="0">
                <a:solidFill>
                  <a:srgbClr val="3C3C3B"/>
                </a:solidFill>
                <a:latin typeface="Verdana"/>
                <a:cs typeface="+mn-cs"/>
              </a:rPr>
              <a:t>SQL-GR</a:t>
            </a:r>
            <a:endParaRPr lang="en-US" sz="1200" dirty="0">
              <a:solidFill>
                <a:srgbClr val="3C3C3B"/>
              </a:solidFill>
              <a:latin typeface="Verdana"/>
              <a:cs typeface="+mn-cs"/>
            </a:endParaRPr>
          </a:p>
        </p:txBody>
      </p:sp>
      <p:grpSp>
        <p:nvGrpSpPr>
          <p:cNvPr id="2" name="Group 1"/>
          <p:cNvGrpSpPr/>
          <p:nvPr/>
        </p:nvGrpSpPr>
        <p:grpSpPr>
          <a:xfrm>
            <a:off x="4663144" y="3994404"/>
            <a:ext cx="1295287" cy="1390800"/>
            <a:chOff x="5717319" y="3896430"/>
            <a:chExt cx="1295287" cy="1390800"/>
          </a:xfrm>
        </p:grpSpPr>
        <p:sp>
          <p:nvSpPr>
            <p:cNvPr id="179" name="Rounded Rectangle 13"/>
            <p:cNvSpPr>
              <a:spLocks/>
            </p:cNvSpPr>
            <p:nvPr/>
          </p:nvSpPr>
          <p:spPr bwMode="gray">
            <a:xfrm rot="5400000">
              <a:off x="5679095" y="3934654"/>
              <a:ext cx="1371735" cy="1295287"/>
            </a:xfrm>
            <a:prstGeom prst="roundRect">
              <a:avLst>
                <a:gd name="adj" fmla="val 7250"/>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0" name="TextBox 179"/>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RDBMS</a:t>
              </a:r>
            </a:p>
            <a:p>
              <a:pPr algn="ctr" eaLnBrk="0" hangingPunct="0">
                <a:defRPr/>
              </a:pPr>
              <a:r>
                <a:rPr lang="en-US" sz="1300" cap="all" dirty="0">
                  <a:solidFill>
                    <a:srgbClr val="FFFFFF"/>
                  </a:solidFill>
                  <a:latin typeface="Century Gothic"/>
                  <a:ea typeface="+mn-ea"/>
                </a:rPr>
                <a:t>Databases</a:t>
              </a:r>
            </a:p>
          </p:txBody>
        </p:sp>
        <p:grpSp>
          <p:nvGrpSpPr>
            <p:cNvPr id="181" name="Group 15"/>
            <p:cNvGrpSpPr>
              <a:grpSpLocks/>
            </p:cNvGrpSpPr>
            <p:nvPr/>
          </p:nvGrpSpPr>
          <p:grpSpPr bwMode="gray">
            <a:xfrm>
              <a:off x="5994339" y="3972638"/>
              <a:ext cx="731456" cy="731908"/>
              <a:chOff x="4243812" y="4307681"/>
              <a:chExt cx="592877" cy="769939"/>
            </a:xfrm>
          </p:grpSpPr>
          <p:sp>
            <p:nvSpPr>
              <p:cNvPr id="18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18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pic>
        <p:nvPicPr>
          <p:cNvPr id="137" name="Picture 1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1618" y="3173548"/>
            <a:ext cx="620765" cy="413091"/>
          </a:xfrm>
          <a:prstGeom prst="rect">
            <a:avLst/>
          </a:prstGeom>
        </p:spPr>
      </p:pic>
      <p:sp>
        <p:nvSpPr>
          <p:cNvPr id="73" name="Title 3"/>
          <p:cNvSpPr>
            <a:spLocks noGrp="1"/>
          </p:cNvSpPr>
          <p:nvPr>
            <p:ph type="title"/>
          </p:nvPr>
        </p:nvSpPr>
        <p:spPr>
          <a:xfrm>
            <a:off x="290956" y="165315"/>
            <a:ext cx="8229600" cy="516466"/>
          </a:xfrm>
        </p:spPr>
        <p:txBody>
          <a:bodyPr/>
          <a:lstStyle/>
          <a:p>
            <a:r>
              <a:rPr lang="en-US" dirty="0" smtClean="0">
                <a:solidFill>
                  <a:srgbClr val="EC881D"/>
                </a:solidFill>
                <a:latin typeface="Microsoft YaHei" charset="-122"/>
                <a:ea typeface="Microsoft YaHei" charset="-122"/>
                <a:cs typeface="Microsoft YaHei" charset="-122"/>
              </a:rPr>
              <a:t>Teradata </a:t>
            </a:r>
            <a:r>
              <a:rPr lang="en-US" dirty="0" err="1">
                <a:solidFill>
                  <a:srgbClr val="EC881D"/>
                </a:solidFill>
                <a:latin typeface="Microsoft YaHei" charset="-122"/>
                <a:ea typeface="Microsoft YaHei" charset="-122"/>
                <a:cs typeface="Microsoft YaHei" charset="-122"/>
              </a:rPr>
              <a:t>QueryGrid</a:t>
            </a:r>
            <a:r>
              <a:rPr lang="en-US" dirty="0">
                <a:solidFill>
                  <a:srgbClr val="EC881D"/>
                </a:solidFill>
                <a:latin typeface="Microsoft YaHei" charset="-122"/>
                <a:ea typeface="Microsoft YaHei" charset="-122"/>
                <a:cs typeface="Microsoft YaHei" charset="-122"/>
              </a:rPr>
              <a:t>™</a:t>
            </a:r>
            <a:r>
              <a:rPr lang="zh-CN" altLang="en-US" dirty="0">
                <a:solidFill>
                  <a:srgbClr val="EC881D"/>
                </a:solidFill>
                <a:latin typeface="Microsoft YaHei" charset="-122"/>
                <a:ea typeface="Microsoft YaHei" charset="-122"/>
                <a:cs typeface="Microsoft YaHei" charset="-122"/>
              </a:rPr>
              <a:t>使得数据实现互联互通</a:t>
            </a:r>
            <a:endParaRPr lang="en-US" dirty="0">
              <a:solidFill>
                <a:srgbClr val="EC881D"/>
              </a:solidFill>
              <a:latin typeface="Microsoft YaHei" charset="-122"/>
              <a:ea typeface="Microsoft YaHei" charset="-122"/>
              <a:cs typeface="Microsoft YaHei" charset="-122"/>
            </a:endParaRPr>
          </a:p>
        </p:txBody>
      </p:sp>
      <p:sp>
        <p:nvSpPr>
          <p:cNvPr id="5124" name="Content Placeholder 3"/>
          <p:cNvSpPr txBox="1">
            <a:spLocks/>
          </p:cNvSpPr>
          <p:nvPr/>
        </p:nvSpPr>
        <p:spPr bwMode="gray">
          <a:xfrm>
            <a:off x="3231032" y="5437890"/>
            <a:ext cx="1162580" cy="553999"/>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pPr>
            <a:r>
              <a:rPr lang="en-US" sz="1200" dirty="0" smtClean="0">
                <a:solidFill>
                  <a:srgbClr val="3C3C3B"/>
                </a:solidFill>
                <a:latin typeface="Verdana"/>
                <a:cs typeface="+mn-cs"/>
              </a:rPr>
              <a:t>Multiple Teradata Systems</a:t>
            </a:r>
            <a:endParaRPr lang="en-US" sz="1200" dirty="0">
              <a:solidFill>
                <a:srgbClr val="3C3C3B"/>
              </a:solidFill>
              <a:latin typeface="Verdana"/>
              <a:cs typeface="+mn-cs"/>
            </a:endParaRPr>
          </a:p>
        </p:txBody>
      </p:sp>
      <p:grpSp>
        <p:nvGrpSpPr>
          <p:cNvPr id="89" name="Group 8"/>
          <p:cNvGrpSpPr>
            <a:grpSpLocks/>
          </p:cNvGrpSpPr>
          <p:nvPr/>
        </p:nvGrpSpPr>
        <p:grpSpPr bwMode="gray">
          <a:xfrm>
            <a:off x="3164679" y="3994404"/>
            <a:ext cx="1295287" cy="1390800"/>
            <a:chOff x="4038600" y="152400"/>
            <a:chExt cx="1295400" cy="1390661"/>
          </a:xfrm>
        </p:grpSpPr>
        <p:sp>
          <p:nvSpPr>
            <p:cNvPr id="90" name="Rounded Rectangle 13"/>
            <p:cNvSpPr>
              <a:spLocks/>
            </p:cNvSpPr>
            <p:nvPr/>
          </p:nvSpPr>
          <p:spPr bwMode="gray">
            <a:xfrm rot="5400000">
              <a:off x="4000501" y="190499"/>
              <a:ext cx="1371598" cy="1295400"/>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1" name="TextBox 90"/>
            <p:cNvSpPr txBox="1"/>
            <p:nvPr/>
          </p:nvSpPr>
          <p:spPr bwMode="gray">
            <a:xfrm>
              <a:off x="4082148" y="1050667"/>
              <a:ext cx="1219174"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Database</a:t>
              </a:r>
            </a:p>
          </p:txBody>
        </p:sp>
        <p:grpSp>
          <p:nvGrpSpPr>
            <p:cNvPr id="92" name="Group 15"/>
            <p:cNvGrpSpPr>
              <a:grpSpLocks/>
            </p:cNvGrpSpPr>
            <p:nvPr/>
          </p:nvGrpSpPr>
          <p:grpSpPr bwMode="gray">
            <a:xfrm>
              <a:off x="4315644" y="228600"/>
              <a:ext cx="731520" cy="731835"/>
              <a:chOff x="4243812" y="4307681"/>
              <a:chExt cx="592877" cy="769939"/>
            </a:xfrm>
          </p:grpSpPr>
          <p:sp>
            <p:nvSpPr>
              <p:cNvPr id="93"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94"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5"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6"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7"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8"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9"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grpSp>
        <p:nvGrpSpPr>
          <p:cNvPr id="5129" name="Group 4"/>
          <p:cNvGrpSpPr>
            <a:grpSpLocks/>
          </p:cNvGrpSpPr>
          <p:nvPr/>
        </p:nvGrpSpPr>
        <p:grpSpPr bwMode="gray">
          <a:xfrm>
            <a:off x="327205" y="3994404"/>
            <a:ext cx="1219200" cy="1371600"/>
            <a:chOff x="506802" y="1828632"/>
            <a:chExt cx="1219308" cy="1371463"/>
          </a:xfrm>
        </p:grpSpPr>
        <p:sp>
          <p:nvSpPr>
            <p:cNvPr id="56" name="Rounded Rectangle 55"/>
            <p:cNvSpPr>
              <a:spLocks/>
            </p:cNvSpPr>
            <p:nvPr/>
          </p:nvSpPr>
          <p:spPr bwMode="gray">
            <a:xfrm rot="5400000">
              <a:off x="430724" y="1904710"/>
              <a:ext cx="1371463" cy="1219307"/>
            </a:xfrm>
            <a:prstGeom prst="roundRect">
              <a:avLst>
                <a:gd name="adj" fmla="val 7250"/>
              </a:avLst>
            </a:prstGeom>
            <a:solidFill>
              <a:schemeClr val="tx2">
                <a:lumMod val="60000"/>
                <a:lumOff val="40000"/>
              </a:schemeClr>
            </a:solidFill>
            <a:ln w="9525" cap="flat" cmpd="sng" algn="ctr">
              <a:noFill/>
              <a:prstDash val="solid"/>
              <a:round/>
              <a:headEnd type="none" w="med" len="med"/>
              <a:tailEnd type="none" w="med" len="med"/>
            </a:ln>
            <a:effectLst/>
          </p:spPr>
          <p:txBody>
            <a:bodyPr/>
            <a:lstStyle/>
            <a:p>
              <a:pPr eaLnBrk="0" hangingPunct="0">
                <a:defRPr/>
              </a:pPr>
              <a:endParaRPr lang="en-US" sz="2200" dirty="0">
                <a:solidFill>
                  <a:srgbClr val="3C3C3B"/>
                </a:solidFill>
                <a:latin typeface="Century Gothic"/>
                <a:ea typeface="+mn-ea"/>
                <a:cs typeface="+mn-cs"/>
              </a:endParaRPr>
            </a:p>
          </p:txBody>
        </p:sp>
        <p:sp>
          <p:nvSpPr>
            <p:cNvPr id="57" name="TextBox 56"/>
            <p:cNvSpPr txBox="1"/>
            <p:nvPr/>
          </p:nvSpPr>
          <p:spPr bwMode="gray">
            <a:xfrm>
              <a:off x="506802" y="2742940"/>
              <a:ext cx="1219308" cy="292359"/>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Hadoop</a:t>
              </a:r>
            </a:p>
          </p:txBody>
        </p:sp>
        <p:grpSp>
          <p:nvGrpSpPr>
            <p:cNvPr id="5182" name="Group 57"/>
            <p:cNvGrpSpPr>
              <a:grpSpLocks noChangeAspect="1"/>
            </p:cNvGrpSpPr>
            <p:nvPr/>
          </p:nvGrpSpPr>
          <p:grpSpPr bwMode="gray">
            <a:xfrm>
              <a:off x="776382" y="1981198"/>
              <a:ext cx="731520" cy="693659"/>
              <a:chOff x="4694998" y="1768070"/>
              <a:chExt cx="515998" cy="670101"/>
            </a:xfrm>
          </p:grpSpPr>
          <p:grpSp>
            <p:nvGrpSpPr>
              <p:cNvPr id="5183" name="Group 58"/>
              <p:cNvGrpSpPr>
                <a:grpSpLocks/>
              </p:cNvGrpSpPr>
              <p:nvPr/>
            </p:nvGrpSpPr>
            <p:grpSpPr bwMode="gray">
              <a:xfrm>
                <a:off x="4754007" y="1856148"/>
                <a:ext cx="397987" cy="493944"/>
                <a:chOff x="1066800" y="2121472"/>
                <a:chExt cx="289179" cy="358902"/>
              </a:xfrm>
            </p:grpSpPr>
            <p:sp>
              <p:nvSpPr>
                <p:cNvPr id="5185" name="Freeform 41"/>
                <p:cNvSpPr>
                  <a:spLocks noEditPoints="1"/>
                </p:cNvSpPr>
                <p:nvPr/>
              </p:nvSpPr>
              <p:spPr bwMode="gray">
                <a:xfrm>
                  <a:off x="1066800" y="2121472"/>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6" name="Freeform 42"/>
                <p:cNvSpPr>
                  <a:spLocks noEditPoints="1"/>
                </p:cNvSpPr>
                <p:nvPr/>
              </p:nvSpPr>
              <p:spPr bwMode="gray">
                <a:xfrm>
                  <a:off x="1066800" y="2248345"/>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7" name="Freeform 43"/>
                <p:cNvSpPr>
                  <a:spLocks noEditPoints="1"/>
                </p:cNvSpPr>
                <p:nvPr/>
              </p:nvSpPr>
              <p:spPr bwMode="gray">
                <a:xfrm>
                  <a:off x="1066800" y="2375218"/>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sp>
            <p:nvSpPr>
              <p:cNvPr id="5184" name="Freeform 60"/>
              <p:cNvSpPr>
                <a:spLocks noEditPoints="1"/>
              </p:cNvSpPr>
              <p:nvPr/>
            </p:nvSpPr>
            <p:spPr bwMode="gray">
              <a:xfrm>
                <a:off x="4694998" y="1768070"/>
                <a:ext cx="515998" cy="670101"/>
              </a:xfrm>
              <a:custGeom>
                <a:avLst/>
                <a:gdLst>
                  <a:gd name="T0" fmla="*/ 423967366 w 313"/>
                  <a:gd name="T1" fmla="*/ 0 h 407"/>
                  <a:gd name="T2" fmla="*/ 0 w 313"/>
                  <a:gd name="T3" fmla="*/ 165356889 h 407"/>
                  <a:gd name="T4" fmla="*/ 0 w 313"/>
                  <a:gd name="T5" fmla="*/ 170778615 h 407"/>
                  <a:gd name="T6" fmla="*/ 0 w 313"/>
                  <a:gd name="T7" fmla="*/ 176200341 h 407"/>
                  <a:gd name="T8" fmla="*/ 0 w 313"/>
                  <a:gd name="T9" fmla="*/ 946055836 h 407"/>
                  <a:gd name="T10" fmla="*/ 2718469 w 313"/>
                  <a:gd name="T11" fmla="*/ 946055836 h 407"/>
                  <a:gd name="T12" fmla="*/ 423967366 w 313"/>
                  <a:gd name="T13" fmla="*/ 1103280959 h 407"/>
                  <a:gd name="T14" fmla="*/ 850651553 w 313"/>
                  <a:gd name="T15" fmla="*/ 935214030 h 407"/>
                  <a:gd name="T16" fmla="*/ 850651553 w 313"/>
                  <a:gd name="T17" fmla="*/ 165356889 h 407"/>
                  <a:gd name="T18" fmla="*/ 423967366 w 313"/>
                  <a:gd name="T19" fmla="*/ 0 h 407"/>
                  <a:gd name="T20" fmla="*/ 815321351 w 313"/>
                  <a:gd name="T21" fmla="*/ 235836037 h 407"/>
                  <a:gd name="T22" fmla="*/ 815321351 w 313"/>
                  <a:gd name="T23" fmla="*/ 867444921 h 407"/>
                  <a:gd name="T24" fmla="*/ 815321351 w 313"/>
                  <a:gd name="T25" fmla="*/ 951477562 h 407"/>
                  <a:gd name="T26" fmla="*/ 809886062 w 313"/>
                  <a:gd name="T27" fmla="*/ 951477562 h 407"/>
                  <a:gd name="T28" fmla="*/ 423967366 w 313"/>
                  <a:gd name="T29" fmla="*/ 1068040561 h 407"/>
                  <a:gd name="T30" fmla="*/ 38048670 w 313"/>
                  <a:gd name="T31" fmla="*/ 951477562 h 407"/>
                  <a:gd name="T32" fmla="*/ 38048670 w 313"/>
                  <a:gd name="T33" fmla="*/ 932502344 h 407"/>
                  <a:gd name="T34" fmla="*/ 35330202 w 313"/>
                  <a:gd name="T35" fmla="*/ 867444921 h 407"/>
                  <a:gd name="T36" fmla="*/ 35330202 w 313"/>
                  <a:gd name="T37" fmla="*/ 235836037 h 407"/>
                  <a:gd name="T38" fmla="*/ 35330202 w 313"/>
                  <a:gd name="T39" fmla="*/ 165356889 h 407"/>
                  <a:gd name="T40" fmla="*/ 423967366 w 313"/>
                  <a:gd name="T41" fmla="*/ 32528711 h 407"/>
                  <a:gd name="T42" fmla="*/ 815321351 w 313"/>
                  <a:gd name="T43" fmla="*/ 165356889 h 407"/>
                  <a:gd name="T44" fmla="*/ 815321351 w 313"/>
                  <a:gd name="T45" fmla="*/ 23583603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grpSp>
      <p:sp>
        <p:nvSpPr>
          <p:cNvPr id="6" name="Rectangle 5"/>
          <p:cNvSpPr/>
          <p:nvPr/>
        </p:nvSpPr>
        <p:spPr bwMode="gray">
          <a:xfrm>
            <a:off x="387085" y="5437890"/>
            <a:ext cx="1099441"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Hadoop System</a:t>
            </a:r>
          </a:p>
        </p:txBody>
      </p:sp>
      <p:sp>
        <p:nvSpPr>
          <p:cNvPr id="147" name="Trapezoid 146"/>
          <p:cNvSpPr/>
          <p:nvPr/>
        </p:nvSpPr>
        <p:spPr bwMode="auto">
          <a:xfrm rot="5400000" flipH="1">
            <a:off x="5995354" y="1577547"/>
            <a:ext cx="1234599" cy="1197700"/>
          </a:xfrm>
          <a:prstGeom prst="trapezoid">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5153" name="Trapezoid 5152"/>
          <p:cNvSpPr/>
          <p:nvPr/>
        </p:nvSpPr>
        <p:spPr bwMode="auto">
          <a:xfrm rot="16200000">
            <a:off x="1926515" y="1611594"/>
            <a:ext cx="1234599" cy="1203782"/>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87" name="Content Placeholder 3"/>
          <p:cNvSpPr txBox="1">
            <a:spLocks/>
          </p:cNvSpPr>
          <p:nvPr/>
        </p:nvSpPr>
        <p:spPr bwMode="auto">
          <a:xfrm>
            <a:off x="3285006" y="1232566"/>
            <a:ext cx="929598"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en-US" sz="1300" b="1" dirty="0" smtClean="0">
                <a:solidFill>
                  <a:srgbClr val="3C3C3B"/>
                </a:solidFill>
                <a:latin typeface="Microsoft YaHei" charset="-122"/>
                <a:ea typeface="Microsoft YaHei" charset="-122"/>
                <a:cs typeface="Microsoft YaHei" charset="-122"/>
              </a:rPr>
              <a:t>IDW</a:t>
            </a:r>
          </a:p>
        </p:txBody>
      </p:sp>
      <p:sp>
        <p:nvSpPr>
          <p:cNvPr id="107" name="Rounded Rectangle 13"/>
          <p:cNvSpPr>
            <a:spLocks/>
          </p:cNvSpPr>
          <p:nvPr/>
        </p:nvSpPr>
        <p:spPr bwMode="auto">
          <a:xfrm rot="5400000">
            <a:off x="3063938" y="1500573"/>
            <a:ext cx="1371735" cy="1295287"/>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08" name="TextBox 107"/>
          <p:cNvSpPr txBox="1"/>
          <p:nvPr/>
        </p:nvSpPr>
        <p:spPr bwMode="gray">
          <a:xfrm>
            <a:off x="3140271" y="2360706"/>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Database</a:t>
            </a:r>
          </a:p>
        </p:txBody>
      </p:sp>
      <p:grpSp>
        <p:nvGrpSpPr>
          <p:cNvPr id="109" name="Group 15"/>
          <p:cNvGrpSpPr>
            <a:grpSpLocks/>
          </p:cNvGrpSpPr>
          <p:nvPr/>
        </p:nvGrpSpPr>
        <p:grpSpPr bwMode="auto">
          <a:xfrm>
            <a:off x="3384077" y="1538557"/>
            <a:ext cx="731456" cy="731908"/>
            <a:chOff x="4243812" y="4307681"/>
            <a:chExt cx="592877" cy="769939"/>
          </a:xfrm>
        </p:grpSpPr>
        <p:sp>
          <p:nvSpPr>
            <p:cNvPr id="110" name="Freeform 60"/>
            <p:cNvSpPr>
              <a:spLocks noEditPoints="1"/>
            </p:cNvSpPr>
            <p:nvPr/>
          </p:nvSpPr>
          <p:spPr bwMode="auto">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2200" dirty="0">
                <a:solidFill>
                  <a:srgbClr val="3C3C3B"/>
                </a:solidFill>
                <a:latin typeface="Microsoft YaHei" charset="-122"/>
                <a:ea typeface="Microsoft YaHei" charset="-122"/>
                <a:cs typeface="Microsoft YaHei" charset="-122"/>
              </a:endParaRPr>
            </a:p>
          </p:txBody>
        </p:sp>
        <p:sp>
          <p:nvSpPr>
            <p:cNvPr id="111" name="Oval 61"/>
            <p:cNvSpPr>
              <a:spLocks noChangeArrowheads="1"/>
            </p:cNvSpPr>
            <p:nvPr/>
          </p:nvSpPr>
          <p:spPr bwMode="auto">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2" name="Oval 62"/>
            <p:cNvSpPr>
              <a:spLocks noChangeArrowheads="1"/>
            </p:cNvSpPr>
            <p:nvPr/>
          </p:nvSpPr>
          <p:spPr bwMode="auto">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3" name="Oval 63"/>
            <p:cNvSpPr>
              <a:spLocks noChangeArrowheads="1"/>
            </p:cNvSpPr>
            <p:nvPr/>
          </p:nvSpPr>
          <p:spPr bwMode="auto">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4" name="Oval 64"/>
            <p:cNvSpPr>
              <a:spLocks noChangeArrowheads="1"/>
            </p:cNvSpPr>
            <p:nvPr/>
          </p:nvSpPr>
          <p:spPr bwMode="auto">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5" name="Oval 65"/>
            <p:cNvSpPr>
              <a:spLocks noChangeArrowheads="1"/>
            </p:cNvSpPr>
            <p:nvPr/>
          </p:nvSpPr>
          <p:spPr bwMode="auto">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6" name="Oval 66"/>
            <p:cNvSpPr>
              <a:spLocks noChangeArrowheads="1"/>
            </p:cNvSpPr>
            <p:nvPr/>
          </p:nvSpPr>
          <p:spPr bwMode="auto">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grpSp>
      <p:grpSp>
        <p:nvGrpSpPr>
          <p:cNvPr id="14" name="Group 13"/>
          <p:cNvGrpSpPr/>
          <p:nvPr/>
        </p:nvGrpSpPr>
        <p:grpSpPr bwMode="gray">
          <a:xfrm>
            <a:off x="4702549" y="1232566"/>
            <a:ext cx="1331226" cy="1601518"/>
            <a:chOff x="4750677" y="1232566"/>
            <a:chExt cx="1331226" cy="1601518"/>
          </a:xfrm>
        </p:grpSpPr>
        <p:sp>
          <p:nvSpPr>
            <p:cNvPr id="88" name="Content Placeholder 3"/>
            <p:cNvSpPr txBox="1">
              <a:spLocks/>
            </p:cNvSpPr>
            <p:nvPr/>
          </p:nvSpPr>
          <p:spPr bwMode="gray">
            <a:xfrm>
              <a:off x="4750677" y="1232566"/>
              <a:ext cx="1331226"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zh-CN" altLang="en-US" sz="1300" b="1" dirty="0" smtClean="0">
                  <a:solidFill>
                    <a:srgbClr val="3C3C3B"/>
                  </a:solidFill>
                  <a:latin typeface="Microsoft YaHei" charset="-122"/>
                  <a:ea typeface="Microsoft YaHei" charset="-122"/>
                  <a:cs typeface="Microsoft YaHei" charset="-122"/>
                </a:rPr>
                <a:t>探索</a:t>
              </a:r>
              <a:endParaRPr lang="en-US" sz="1300" b="1" dirty="0" smtClean="0">
                <a:solidFill>
                  <a:srgbClr val="3C3C3B"/>
                </a:solidFill>
                <a:latin typeface="Microsoft YaHei" charset="-122"/>
                <a:ea typeface="Microsoft YaHei" charset="-122"/>
                <a:cs typeface="Microsoft YaHei" charset="-122"/>
              </a:endParaRPr>
            </a:p>
          </p:txBody>
        </p:sp>
        <p:sp>
          <p:nvSpPr>
            <p:cNvPr id="118" name="Rounded Rectangle 42"/>
            <p:cNvSpPr>
              <a:spLocks/>
            </p:cNvSpPr>
            <p:nvPr/>
          </p:nvSpPr>
          <p:spPr bwMode="gray">
            <a:xfrm rot="5400000">
              <a:off x="4718391" y="1538670"/>
              <a:ext cx="1371735" cy="121909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119" name="TextBox 118"/>
            <p:cNvSpPr txBox="1"/>
            <p:nvPr/>
          </p:nvSpPr>
          <p:spPr bwMode="gray">
            <a:xfrm>
              <a:off x="4804517" y="2125756"/>
              <a:ext cx="1199482" cy="692150"/>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ASTER Database</a:t>
              </a:r>
            </a:p>
          </p:txBody>
        </p:sp>
        <p:grpSp>
          <p:nvGrpSpPr>
            <p:cNvPr id="12" name="Group 11"/>
            <p:cNvGrpSpPr/>
            <p:nvPr/>
          </p:nvGrpSpPr>
          <p:grpSpPr bwMode="gray">
            <a:xfrm>
              <a:off x="4971041" y="1614581"/>
              <a:ext cx="866434" cy="549275"/>
              <a:chOff x="4995538" y="1614581"/>
              <a:chExt cx="866434" cy="549275"/>
            </a:xfrm>
          </p:grpSpPr>
          <p:grpSp>
            <p:nvGrpSpPr>
              <p:cNvPr id="121" name="Group 45"/>
              <p:cNvGrpSpPr>
                <a:grpSpLocks/>
              </p:cNvGrpSpPr>
              <p:nvPr/>
            </p:nvGrpSpPr>
            <p:grpSpPr bwMode="gray">
              <a:xfrm>
                <a:off x="4995538" y="1636712"/>
                <a:ext cx="460581" cy="460666"/>
                <a:chOff x="1981200" y="1242374"/>
                <a:chExt cx="486390" cy="486390"/>
              </a:xfrm>
            </p:grpSpPr>
            <p:sp>
              <p:nvSpPr>
                <p:cNvPr id="123"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4"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5"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6"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7"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8"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9"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30"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sp>
            <p:nvSpPr>
              <p:cNvPr id="122" name="Freeform 121"/>
              <p:cNvSpPr>
                <a:spLocks noEditPoints="1"/>
              </p:cNvSpPr>
              <p:nvPr/>
            </p:nvSpPr>
            <p:spPr bwMode="gray">
              <a:xfrm>
                <a:off x="5260309" y="1614581"/>
                <a:ext cx="601663" cy="549275"/>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grpSp>
      <p:sp>
        <p:nvSpPr>
          <p:cNvPr id="9" name="Oval 8"/>
          <p:cNvSpPr/>
          <p:nvPr/>
        </p:nvSpPr>
        <p:spPr bwMode="auto">
          <a:xfrm>
            <a:off x="4541214" y="3069851"/>
            <a:ext cx="45719" cy="45719"/>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3" name="Group 12"/>
          <p:cNvGrpSpPr/>
          <p:nvPr/>
        </p:nvGrpSpPr>
        <p:grpSpPr>
          <a:xfrm>
            <a:off x="818016" y="1559098"/>
            <a:ext cx="7507969" cy="1197303"/>
            <a:chOff x="896072" y="1145015"/>
            <a:chExt cx="7507969" cy="1197303"/>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72" y="1145015"/>
              <a:ext cx="1197303" cy="1197303"/>
            </a:xfrm>
            <a:prstGeom prst="rect">
              <a:avLst/>
            </a:prstGeom>
            <a:ln w="28575">
              <a:solidFill>
                <a:schemeClr val="accent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738" y="1145015"/>
              <a:ext cx="1197303" cy="1197303"/>
            </a:xfrm>
            <a:prstGeom prst="rect">
              <a:avLst/>
            </a:prstGeom>
            <a:ln w="28575">
              <a:solidFill>
                <a:schemeClr val="accent1"/>
              </a:solidFill>
            </a:ln>
          </p:spPr>
        </p:pic>
      </p:grpSp>
      <p:sp>
        <p:nvSpPr>
          <p:cNvPr id="16" name="TextBox 15"/>
          <p:cNvSpPr txBox="1"/>
          <p:nvPr/>
        </p:nvSpPr>
        <p:spPr>
          <a:xfrm>
            <a:off x="923945" y="1200003"/>
            <a:ext cx="1005403"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业务用户</a:t>
            </a:r>
            <a:endParaRPr lang="en-US" sz="1600" dirty="0">
              <a:solidFill>
                <a:srgbClr val="3C3C3B"/>
              </a:solidFill>
              <a:latin typeface="Microsoft YaHei" charset="-122"/>
              <a:ea typeface="Microsoft YaHei" charset="-122"/>
              <a:cs typeface="Microsoft YaHei" charset="-122"/>
            </a:endParaRPr>
          </a:p>
        </p:txBody>
      </p:sp>
      <p:sp>
        <p:nvSpPr>
          <p:cNvPr id="136" name="TextBox 135"/>
          <p:cNvSpPr txBox="1"/>
          <p:nvPr/>
        </p:nvSpPr>
        <p:spPr>
          <a:xfrm>
            <a:off x="7097496" y="1200003"/>
            <a:ext cx="1210588"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数据科学家</a:t>
            </a:r>
            <a:endParaRPr lang="en-US" sz="1600" dirty="0">
              <a:solidFill>
                <a:srgbClr val="3C3C3B"/>
              </a:solidFill>
              <a:latin typeface="Microsoft YaHei" charset="-122"/>
              <a:ea typeface="Microsoft YaHei" charset="-122"/>
              <a:cs typeface="Microsoft YaHei" charset="-122"/>
            </a:endParaRPr>
          </a:p>
        </p:txBody>
      </p:sp>
      <p:sp>
        <p:nvSpPr>
          <p:cNvPr id="144" name="Freeform 143"/>
          <p:cNvSpPr/>
          <p:nvPr/>
        </p:nvSpPr>
        <p:spPr bwMode="auto">
          <a:xfrm>
            <a:off x="4714181"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6" name="Freeform 145"/>
          <p:cNvSpPr/>
          <p:nvPr/>
        </p:nvSpPr>
        <p:spPr bwMode="auto">
          <a:xfrm flipH="1">
            <a:off x="4072048"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01" name="Group 100"/>
          <p:cNvGrpSpPr/>
          <p:nvPr/>
        </p:nvGrpSpPr>
        <p:grpSpPr>
          <a:xfrm>
            <a:off x="6145544" y="4004304"/>
            <a:ext cx="1295287" cy="1390800"/>
            <a:chOff x="5717319" y="3896430"/>
            <a:chExt cx="1295287" cy="1390800"/>
          </a:xfrm>
        </p:grpSpPr>
        <p:sp>
          <p:nvSpPr>
            <p:cNvPr id="102" name="Rounded Rectangle 13"/>
            <p:cNvSpPr>
              <a:spLocks/>
            </p:cNvSpPr>
            <p:nvPr/>
          </p:nvSpPr>
          <p:spPr bwMode="gray">
            <a:xfrm rot="5400000">
              <a:off x="5679095" y="3934654"/>
              <a:ext cx="1371735" cy="1295287"/>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03" name="TextBox 102"/>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mongodb</a:t>
              </a:r>
            </a:p>
            <a:p>
              <a:pPr algn="ctr" eaLnBrk="0" hangingPunct="0">
                <a:defRPr/>
              </a:pPr>
              <a:r>
                <a:rPr lang="en-US" sz="1300" cap="all" dirty="0">
                  <a:solidFill>
                    <a:srgbClr val="FFFFFF"/>
                  </a:solidFill>
                  <a:latin typeface="Century Gothic"/>
                  <a:ea typeface="+mn-ea"/>
                </a:rPr>
                <a:t>Database</a:t>
              </a:r>
            </a:p>
          </p:txBody>
        </p:sp>
      </p:grpSp>
      <p:grpSp>
        <p:nvGrpSpPr>
          <p:cNvPr id="3" name="Group 2"/>
          <p:cNvGrpSpPr/>
          <p:nvPr/>
        </p:nvGrpSpPr>
        <p:grpSpPr>
          <a:xfrm>
            <a:off x="961295" y="3439573"/>
            <a:ext cx="3555802" cy="466754"/>
            <a:chOff x="961295" y="3439573"/>
            <a:chExt cx="3555802" cy="466754"/>
          </a:xfrm>
        </p:grpSpPr>
        <p:sp>
          <p:nvSpPr>
            <p:cNvPr id="22" name="Freeform 2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9" name="Freeform 138"/>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0" name="Freeform 139"/>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pic>
        <p:nvPicPr>
          <p:cNvPr id="142" name="Picture 1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388661" y="4070607"/>
            <a:ext cx="714375" cy="714375"/>
          </a:xfrm>
          <a:prstGeom prst="rect">
            <a:avLst/>
          </a:prstGeom>
        </p:spPr>
      </p:pic>
      <p:grpSp>
        <p:nvGrpSpPr>
          <p:cNvPr id="148" name="Group 6"/>
          <p:cNvGrpSpPr>
            <a:grpSpLocks/>
          </p:cNvGrpSpPr>
          <p:nvPr/>
        </p:nvGrpSpPr>
        <p:grpSpPr bwMode="auto">
          <a:xfrm>
            <a:off x="7613163" y="3994404"/>
            <a:ext cx="1263650" cy="1406672"/>
            <a:chOff x="7487988" y="1828802"/>
            <a:chExt cx="1263760" cy="1406532"/>
          </a:xfrm>
        </p:grpSpPr>
        <p:sp>
          <p:nvSpPr>
            <p:cNvPr id="149" name="Rounded Rectangle 34"/>
            <p:cNvSpPr>
              <a:spLocks/>
            </p:cNvSpPr>
            <p:nvPr/>
          </p:nvSpPr>
          <p:spPr bwMode="auto">
            <a:xfrm rot="5400000">
              <a:off x="7434575" y="1905001"/>
              <a:ext cx="1371598" cy="1219200"/>
            </a:xfrm>
            <a:prstGeom prst="roundRect">
              <a:avLst>
                <a:gd name="adj" fmla="val 7250"/>
              </a:avLst>
            </a:prstGeom>
            <a:solidFill>
              <a:srgbClr val="4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50" name="TextBox 149"/>
            <p:cNvSpPr txBox="1"/>
            <p:nvPr/>
          </p:nvSpPr>
          <p:spPr>
            <a:xfrm>
              <a:off x="7487988" y="2742940"/>
              <a:ext cx="1263760"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Compute</a:t>
              </a:r>
            </a:p>
            <a:p>
              <a:pPr algn="ctr" eaLnBrk="0" hangingPunct="0">
                <a:defRPr/>
              </a:pPr>
              <a:r>
                <a:rPr lang="en-US" sz="1300" cap="all" dirty="0">
                  <a:solidFill>
                    <a:srgbClr val="FFFFFF"/>
                  </a:solidFill>
                  <a:latin typeface="Century Gothic"/>
                  <a:ea typeface="+mn-ea"/>
                </a:rPr>
                <a:t>cluster</a:t>
              </a:r>
            </a:p>
          </p:txBody>
        </p:sp>
        <p:sp>
          <p:nvSpPr>
            <p:cNvPr id="151" name="Magnetic Disk 36"/>
            <p:cNvSpPr>
              <a:spLocks noChangeArrowheads="1"/>
            </p:cNvSpPr>
            <p:nvPr/>
          </p:nvSpPr>
          <p:spPr bwMode="auto">
            <a:xfrm>
              <a:off x="7559218" y="19812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2" name="Magnetic Disk 37"/>
            <p:cNvSpPr>
              <a:spLocks noChangeArrowheads="1"/>
            </p:cNvSpPr>
            <p:nvPr/>
          </p:nvSpPr>
          <p:spPr bwMode="auto">
            <a:xfrm>
              <a:off x="7711618" y="21336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3" name="Magnetic Disk 38"/>
            <p:cNvSpPr>
              <a:spLocks noChangeArrowheads="1"/>
            </p:cNvSpPr>
            <p:nvPr/>
          </p:nvSpPr>
          <p:spPr bwMode="auto">
            <a:xfrm>
              <a:off x="7864018" y="2286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4" name="Magnetic Disk 39"/>
            <p:cNvSpPr>
              <a:spLocks noChangeArrowheads="1"/>
            </p:cNvSpPr>
            <p:nvPr/>
          </p:nvSpPr>
          <p:spPr bwMode="auto">
            <a:xfrm>
              <a:off x="7940218" y="1905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5" name="Magnetic Disk 40"/>
            <p:cNvSpPr>
              <a:spLocks noChangeArrowheads="1"/>
            </p:cNvSpPr>
            <p:nvPr/>
          </p:nvSpPr>
          <p:spPr bwMode="auto">
            <a:xfrm>
              <a:off x="8092618" y="20574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6" name="Magnetic Disk 41"/>
            <p:cNvSpPr>
              <a:spLocks noChangeArrowheads="1"/>
            </p:cNvSpPr>
            <p:nvPr/>
          </p:nvSpPr>
          <p:spPr bwMode="auto">
            <a:xfrm>
              <a:off x="8245018" y="22098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grpSp>
      <p:sp>
        <p:nvSpPr>
          <p:cNvPr id="158" name="Content Placeholder 3"/>
          <p:cNvSpPr txBox="1">
            <a:spLocks/>
          </p:cNvSpPr>
          <p:nvPr/>
        </p:nvSpPr>
        <p:spPr bwMode="auto">
          <a:xfrm>
            <a:off x="7672024" y="5437891"/>
            <a:ext cx="1145929" cy="553998"/>
          </a:xfrm>
          <a:prstGeom prst="rect">
            <a:avLst/>
          </a:prstGeom>
          <a:solidFill>
            <a:schemeClr val="bg1"/>
          </a:solidFill>
          <a:ln w="12700">
            <a:solidFill>
              <a:schemeClr val="tx1"/>
            </a:solidFill>
            <a:miter lim="800000"/>
            <a:headEnd/>
            <a:tailEnd/>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buFont typeface="Arial" pitchFamily="34" charset="0"/>
              <a:buNone/>
            </a:pPr>
            <a:r>
              <a:rPr lang="en-US" sz="1200" dirty="0" smtClean="0">
                <a:solidFill>
                  <a:srgbClr val="3C3C3B"/>
                </a:solidFill>
                <a:latin typeface="Verdana"/>
                <a:cs typeface="+mn-cs"/>
              </a:rPr>
              <a:t>Run SAS</a:t>
            </a:r>
            <a:r>
              <a:rPr lang="en-US" sz="1200" dirty="0">
                <a:solidFill>
                  <a:srgbClr val="3C3C3B"/>
                </a:solidFill>
                <a:latin typeface="Verdana"/>
                <a:cs typeface="+mn-cs"/>
              </a:rPr>
              <a:t>, Perl, </a:t>
            </a:r>
            <a:r>
              <a:rPr lang="en-US" sz="1200" dirty="0" smtClean="0">
                <a:solidFill>
                  <a:srgbClr val="3C3C3B"/>
                </a:solidFill>
                <a:latin typeface="Verdana"/>
                <a:cs typeface="+mn-cs"/>
              </a:rPr>
              <a:t>Ruby, Python, R</a:t>
            </a:r>
            <a:endParaRPr lang="en-US" sz="1200" dirty="0">
              <a:solidFill>
                <a:srgbClr val="3C3C3B"/>
              </a:solidFill>
              <a:latin typeface="Verdana"/>
              <a:cs typeface="+mn-cs"/>
            </a:endParaRPr>
          </a:p>
        </p:txBody>
      </p:sp>
      <p:sp>
        <p:nvSpPr>
          <p:cNvPr id="117" name="Rectangle 116"/>
          <p:cNvSpPr/>
          <p:nvPr/>
        </p:nvSpPr>
        <p:spPr bwMode="gray">
          <a:xfrm>
            <a:off x="4705875" y="5437890"/>
            <a:ext cx="1209825"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Other Database</a:t>
            </a:r>
          </a:p>
        </p:txBody>
      </p:sp>
      <p:sp>
        <p:nvSpPr>
          <p:cNvPr id="120" name="Rectangle 119"/>
          <p:cNvSpPr/>
          <p:nvPr/>
        </p:nvSpPr>
        <p:spPr bwMode="gray">
          <a:xfrm>
            <a:off x="6183653" y="5437890"/>
            <a:ext cx="1219068"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NoSQL Databases</a:t>
            </a:r>
          </a:p>
        </p:txBody>
      </p:sp>
      <p:grpSp>
        <p:nvGrpSpPr>
          <p:cNvPr id="131" name="Group 130"/>
          <p:cNvGrpSpPr/>
          <p:nvPr/>
        </p:nvGrpSpPr>
        <p:grpSpPr>
          <a:xfrm flipH="1">
            <a:off x="4590943" y="3435557"/>
            <a:ext cx="3555802" cy="466754"/>
            <a:chOff x="961295" y="3439573"/>
            <a:chExt cx="3555802" cy="466754"/>
          </a:xfrm>
        </p:grpSpPr>
        <p:sp>
          <p:nvSpPr>
            <p:cNvPr id="132" name="Freeform 13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3" name="Freeform 132"/>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4" name="Freeform 133"/>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spTree>
    <p:extLst>
      <p:ext uri="{BB962C8B-B14F-4D97-AF65-F5344CB8AC3E}">
        <p14:creationId xmlns:p14="http://schemas.microsoft.com/office/powerpoint/2010/main" val="1542336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a:xfrm>
            <a:off x="3278329" y="6385127"/>
            <a:ext cx="2548012" cy="141581"/>
          </a:xfrm>
        </p:spPr>
        <p:txBody>
          <a:bodyPr/>
          <a:lstStyle/>
          <a:p>
            <a:endParaRPr kumimoji="1" lang="zh-CN" altLang="en-US"/>
          </a:p>
        </p:txBody>
      </p:sp>
      <p:sp>
        <p:nvSpPr>
          <p:cNvPr id="10" name="标题 9"/>
          <p:cNvSpPr>
            <a:spLocks noGrp="1"/>
          </p:cNvSpPr>
          <p:nvPr>
            <p:ph type="title"/>
          </p:nvPr>
        </p:nvSpPr>
        <p:spPr/>
        <p:txBody>
          <a:bodyP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与</a:t>
            </a:r>
            <a:r>
              <a:rPr kumimoji="1" lang="en-US" altLang="zh-CN" dirty="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Hadoop</a:t>
            </a:r>
            <a:r>
              <a:rPr kumimoji="1" lang="zh-CN" altLang="en-US" dirty="0" smtClean="0">
                <a:latin typeface="Microsoft YaHei" charset="-122"/>
                <a:ea typeface="Microsoft YaHei" charset="-122"/>
                <a:cs typeface="Microsoft YaHei" charset="-122"/>
              </a:rPr>
              <a:t>互联案例</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部分</a:t>
            </a:r>
            <a:r>
              <a:rPr kumimoji="1" lang="en-US" altLang="zh-CN"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81" y="1550239"/>
            <a:ext cx="2082865" cy="1638301"/>
          </a:xfrm>
          <a:prstGeom prst="rect">
            <a:avLst/>
          </a:prstGeom>
          <a:effectLst>
            <a:softEdge rad="0"/>
          </a:effectLst>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382" y="2266735"/>
            <a:ext cx="2688597" cy="661647"/>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0" y="3865452"/>
            <a:ext cx="2008555" cy="83555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651" y="2446601"/>
            <a:ext cx="2125313" cy="116436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97" y="1704851"/>
            <a:ext cx="3346647" cy="821854"/>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45" y="5093708"/>
            <a:ext cx="1913103" cy="89817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382" y="3421621"/>
            <a:ext cx="2698917" cy="1518141"/>
          </a:xfrm>
          <a:prstGeom prst="rect">
            <a:avLst/>
          </a:prstGeom>
        </p:spPr>
      </p:pic>
      <p:pic>
        <p:nvPicPr>
          <p:cNvPr id="23" name="Picture 2" descr="https://encrypted-tbn0.gstatic.com/images?q=tbn:ANd9GcQ32kky9YQL-cHMKigt6jbcZwnIVgXZhI5gd3dlQpXSeInLUZv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51" y="3971889"/>
            <a:ext cx="1483877" cy="45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790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latin typeface="Microsoft YaHei" charset="-122"/>
                <a:ea typeface="Microsoft YaHei" charset="-122"/>
                <a:cs typeface="Microsoft YaHei" charset="-122"/>
              </a:rPr>
              <a:t>陆家嘴平台</a:t>
            </a:r>
            <a:r>
              <a:rPr lang="en-US" altLang="zh-CN" dirty="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改造说明</a:t>
            </a:r>
            <a:endParaRPr lang="en-US" altLang="zh-CN" dirty="0" smtClean="0">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4800600" y="545088"/>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667256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谢谢！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894624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陆家嘴系统</a:t>
            </a:r>
            <a:r>
              <a:rPr lang="en-US" altLang="zh-CN" dirty="0" smtClean="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年改造变更说明</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1"/>
          <p:cNvGraphicFramePr>
            <a:graphicFrameLocks noGrp="1"/>
          </p:cNvGraphicFramePr>
          <p:nvPr>
            <p:extLst>
              <p:ext uri="{D42A27DB-BD31-4B8C-83A1-F6EECF244321}">
                <p14:modId xmlns:p14="http://schemas.microsoft.com/office/powerpoint/2010/main" val="1911566672"/>
              </p:ext>
            </p:extLst>
          </p:nvPr>
        </p:nvGraphicFramePr>
        <p:xfrm>
          <a:off x="619433" y="1189703"/>
          <a:ext cx="7885470" cy="4137209"/>
        </p:xfrm>
        <a:graphic>
          <a:graphicData uri="http://schemas.openxmlformats.org/drawingml/2006/table">
            <a:tbl>
              <a:tblPr firstRow="1">
                <a:tableStyleId>{775DCB02-9BB8-47FD-8907-85C794F793BA}</a:tableStyleId>
              </a:tblPr>
              <a:tblGrid>
                <a:gridCol w="1676726"/>
                <a:gridCol w="2004780"/>
                <a:gridCol w="2065532"/>
                <a:gridCol w="2138432"/>
              </a:tblGrid>
              <a:tr h="3774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项 目</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扩容前</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变更说明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节点型号</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0070C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1*5555(HSN)</a:t>
                      </a:r>
                      <a:endParaRPr kumimoji="0" lang="en-US" altLang="zh-CN" sz="1400" b="0" i="0" u="none" strike="noStrike"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增加一个热备节点，保证了系统的可靠性</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en-US" altLang="zh-CN" sz="1400" dirty="0" smtClean="0">
                          <a:latin typeface="Microsoft YaHei" charset="-122"/>
                          <a:ea typeface="Microsoft YaHei" charset="-122"/>
                          <a:cs typeface="Microsoft YaHei" charset="-122"/>
                        </a:rPr>
                        <a:t>CPU</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zh-CN" altLang="en-US" sz="1400" dirty="0" smtClean="0">
                          <a:latin typeface="Microsoft YaHei" charset="-122"/>
                          <a:ea typeface="Microsoft YaHei" charset="-122"/>
                          <a:cs typeface="Microsoft YaHei" charset="-122"/>
                        </a:rPr>
                        <a:t>内存</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r>
                        <a:rPr kumimoji="0" lang="zh-CN" altLang="en-US" sz="1400" u="none" strike="noStrike" cap="none" normalizeH="0" baseline="0" dirty="0" smtClean="0">
                          <a:ln>
                            <a:noFill/>
                          </a:ln>
                          <a:effectLst/>
                          <a:latin typeface="Microsoft YaHei" charset="-122"/>
                          <a:ea typeface="Microsoft YaHei" charset="-122"/>
                          <a:cs typeface="Microsoft YaHei" charset="-122"/>
                        </a:rPr>
                        <a:t>磁盘裸容量</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108TB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120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144TB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160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利旧</a:t>
                      </a:r>
                      <a:r>
                        <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rPr>
                        <a:t>120</a:t>
                      </a: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块硬盘</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71755">
                <a:tc>
                  <a:txBody>
                    <a:bodyPr/>
                    <a:lstStyle/>
                    <a:p>
                      <a:r>
                        <a:rPr lang="zh-CN" altLang="en-US" sz="1400" dirty="0" smtClean="0">
                          <a:latin typeface="Microsoft YaHei" charset="-122"/>
                          <a:ea typeface="Microsoft YaHei" charset="-122"/>
                          <a:cs typeface="Microsoft YaHei" charset="-122"/>
                        </a:rPr>
                        <a:t>操作系统</a:t>
                      </a:r>
                      <a:endParaRPr lang="zh-CN" alt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AMP</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90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120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AMP</a:t>
                      </a: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个数增加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PE</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数据库空间上限（按空间占比</a:t>
                      </a:r>
                      <a:r>
                        <a:rPr kumimoji="0" lang="en-US" altLang="zh-CN" sz="1400" u="none" strike="noStrike" cap="none" normalizeH="0" baseline="0" dirty="0" smtClean="0">
                          <a:ln>
                            <a:noFill/>
                          </a:ln>
                          <a:effectLst/>
                          <a:latin typeface="Microsoft YaHei" charset="-122"/>
                          <a:ea typeface="Microsoft YaHei" charset="-122"/>
                          <a:cs typeface="Microsoft YaHei" charset="-122"/>
                        </a:rPr>
                        <a:t>75%</a:t>
                      </a:r>
                      <a:r>
                        <a:rPr kumimoji="0" lang="zh-CN" altLang="en-US" sz="1400" u="none" strike="noStrike" cap="none" normalizeH="0" baseline="0" dirty="0" smtClean="0">
                          <a:ln>
                            <a:noFill/>
                          </a:ln>
                          <a:effectLst/>
                          <a:latin typeface="Microsoft YaHei" charset="-122"/>
                          <a:ea typeface="Microsoft YaHei" charset="-122"/>
                          <a:cs typeface="Microsoft YaHei" charset="-122"/>
                        </a:rPr>
                        <a:t>计算）</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a:t>
                      </a: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32.44</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43.25</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可用空间增加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3600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数据库版本</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bl>
          </a:graphicData>
        </a:graphic>
      </p:graphicFrame>
      <p:sp>
        <p:nvSpPr>
          <p:cNvPr id="21" name="Oval Callout 20"/>
          <p:cNvSpPr/>
          <p:nvPr/>
        </p:nvSpPr>
        <p:spPr>
          <a:xfrm>
            <a:off x="2264736" y="5442704"/>
            <a:ext cx="4540103" cy="946521"/>
          </a:xfrm>
          <a:prstGeom prst="wedgeEllipseCallout">
            <a:avLst>
              <a:gd name="adj1" fmla="val 1288"/>
              <a:gd name="adj2" fmla="val -39834"/>
            </a:avLst>
          </a:prstGeom>
          <a:gradFill>
            <a:gsLst>
              <a:gs pos="0">
                <a:srgbClr val="000000"/>
              </a:gs>
              <a:gs pos="39999">
                <a:srgbClr val="0A128C"/>
              </a:gs>
              <a:gs pos="70000">
                <a:srgbClr val="181CC7"/>
              </a:gs>
              <a:gs pos="88000">
                <a:srgbClr val="7005D4"/>
              </a:gs>
              <a:gs pos="100000">
                <a:srgbClr val="8C3D91"/>
              </a:gs>
            </a:gsLst>
            <a:lin ang="5400000" scaled="0"/>
          </a:gradFill>
          <a:ln w="9525">
            <a:noFill/>
            <a:miter lim="800000"/>
            <a:headEnd/>
            <a:tailEnd/>
          </a:ln>
          <a:effectLst/>
        </p:spPr>
        <p:txBody>
          <a:bodyPr wrap="square" tIns="91440" bIns="91440" rtlCol="0" anchor="t">
            <a:prstTxWarp prst="textNoShape">
              <a:avLst/>
            </a:prstTxWarp>
            <a:noAutofit/>
          </a:bodyPr>
          <a:lstStyle/>
          <a:p>
            <a:pPr algn="ctr"/>
            <a:r>
              <a:rPr lang="zh-CN" altLang="en-US" sz="1400" b="1" kern="0" dirty="0" smtClean="0">
                <a:solidFill>
                  <a:prstClr val="white"/>
                </a:solidFill>
                <a:latin typeface="微软雅黑" panose="020B0503020204020204" pitchFamily="34" charset="-122"/>
                <a:ea typeface="微软雅黑" panose="020B0503020204020204" pitchFamily="34" charset="-122"/>
              </a:rPr>
              <a:t>注：此次改造已进行了最大程度地使用了陆家嘴平台的存储能扩展能力和设备利旧</a:t>
            </a:r>
          </a:p>
        </p:txBody>
      </p:sp>
    </p:spTree>
    <p:extLst>
      <p:ext uri="{BB962C8B-B14F-4D97-AF65-F5344CB8AC3E}">
        <p14:creationId xmlns:p14="http://schemas.microsoft.com/office/powerpoint/2010/main" val="15377711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rgbClr val="0079DB"/>
                </a:solidFill>
                <a:latin typeface="Microsoft YaHei" charset="-122"/>
                <a:ea typeface="Microsoft YaHei" charset="-122"/>
                <a:cs typeface="Microsoft YaHei" charset="-122"/>
              </a:rPr>
              <a:t>平台扩容替代性方案分析</a:t>
            </a:r>
            <a:endParaRPr lang="en-US" altLang="zh-CN" dirty="0">
              <a:solidFill>
                <a:srgbClr val="0079DB"/>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4</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173208869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127540"/>
            <a:ext cx="79375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陆家嘴系统空间增</a:t>
            </a:r>
            <a:r>
              <a:rPr lang="zh-CN" altLang="en-US" dirty="0" smtClean="0">
                <a:latin typeface="微软雅黑" panose="020B0503020204020204" pitchFamily="34" charset="-122"/>
                <a:ea typeface="微软雅黑" panose="020B0503020204020204" pitchFamily="34" charset="-122"/>
              </a:rPr>
              <a:t>长</a:t>
            </a:r>
            <a:r>
              <a:rPr lang="zh-CN" altLang="en-US" dirty="0">
                <a:latin typeface="微软雅黑" panose="020B0503020204020204" pitchFamily="34" charset="-122"/>
                <a:ea typeface="微软雅黑" panose="020B0503020204020204" pitchFamily="34" charset="-122"/>
              </a:rPr>
              <a:t>分析</a:t>
            </a:r>
            <a:endParaRPr lang="zh-CN" altLang="en-US" dirty="0"/>
          </a:p>
        </p:txBody>
      </p:sp>
      <p:sp>
        <p:nvSpPr>
          <p:cNvPr id="6" name="TextBox 5"/>
          <p:cNvSpPr txBox="1"/>
          <p:nvPr/>
        </p:nvSpPr>
        <p:spPr>
          <a:xfrm>
            <a:off x="1509822" y="4019110"/>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12.58TB</a:t>
            </a:r>
            <a:endParaRPr lang="zh-CN" altLang="en-US" sz="1000" b="1" dirty="0" err="1" smtClean="0">
              <a:solidFill>
                <a:srgbClr val="231F20"/>
              </a:solidFill>
              <a:latin typeface="+mn-ea"/>
              <a:ea typeface="+mn-ea"/>
            </a:endParaRPr>
          </a:p>
        </p:txBody>
      </p:sp>
      <p:sp>
        <p:nvSpPr>
          <p:cNvPr id="10" name="TextBox 9"/>
          <p:cNvSpPr txBox="1"/>
          <p:nvPr/>
        </p:nvSpPr>
        <p:spPr>
          <a:xfrm>
            <a:off x="4008474" y="2789278"/>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32.44TB</a:t>
            </a:r>
            <a:endParaRPr lang="zh-CN" altLang="en-US" sz="1000" b="1" dirty="0" err="1" smtClean="0">
              <a:solidFill>
                <a:srgbClr val="231F20"/>
              </a:solidFill>
              <a:latin typeface="+mn-ea"/>
              <a:ea typeface="+mn-ea"/>
            </a:endParaRPr>
          </a:p>
        </p:txBody>
      </p:sp>
      <p:sp>
        <p:nvSpPr>
          <p:cNvPr id="11" name="TextBox 10"/>
          <p:cNvSpPr txBox="1"/>
          <p:nvPr/>
        </p:nvSpPr>
        <p:spPr>
          <a:xfrm>
            <a:off x="6521301" y="2108794"/>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43.25TB</a:t>
            </a:r>
            <a:endParaRPr lang="zh-CN" altLang="en-US" sz="1000" b="1" dirty="0" err="1" smtClean="0">
              <a:solidFill>
                <a:srgbClr val="231F20"/>
              </a:solidFill>
              <a:latin typeface="+mn-ea"/>
              <a:ea typeface="+mn-ea"/>
            </a:endParaRPr>
          </a:p>
        </p:txBody>
      </p:sp>
      <p:sp>
        <p:nvSpPr>
          <p:cNvPr id="14" name="Rounded Rectangular Callout 13"/>
          <p:cNvSpPr/>
          <p:nvPr/>
        </p:nvSpPr>
        <p:spPr>
          <a:xfrm>
            <a:off x="7473761" y="873181"/>
            <a:ext cx="1566524" cy="1086376"/>
          </a:xfrm>
          <a:prstGeom prst="wedgeRoundRectCallout">
            <a:avLst>
              <a:gd name="adj1" fmla="val -67089"/>
              <a:gd name="adj2" fmla="val 7709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chorCtr="0">
            <a:prstTxWarp prst="textNoShape">
              <a:avLst/>
            </a:prstTxWarp>
            <a:noAutofit/>
          </a:bodyPr>
          <a:lstStyle/>
          <a:p>
            <a:r>
              <a:rPr lang="zh-CN" altLang="en-US" sz="1400" kern="0" dirty="0">
                <a:solidFill>
                  <a:schemeClr val="bg1"/>
                </a:solidFill>
                <a:latin typeface="微软雅黑" panose="020B0503020204020204" pitchFamily="34" charset="-122"/>
                <a:ea typeface="微软雅黑" panose="020B0503020204020204" pitchFamily="34" charset="-122"/>
              </a:rPr>
              <a:t>按</a:t>
            </a:r>
            <a:r>
              <a:rPr lang="zh-CN" altLang="en-US" sz="1400" kern="0" dirty="0" smtClean="0">
                <a:solidFill>
                  <a:schemeClr val="bg1"/>
                </a:solidFill>
                <a:latin typeface="微软雅黑" panose="020B0503020204020204" pitchFamily="34" charset="-122"/>
                <a:ea typeface="微软雅黑" panose="020B0503020204020204" pitchFamily="34" charset="-122"/>
              </a:rPr>
              <a:t>照日交易金额</a:t>
            </a:r>
            <a:r>
              <a:rPr lang="en-US" altLang="zh-CN" sz="1400" kern="0" dirty="0" smtClean="0">
                <a:solidFill>
                  <a:schemeClr val="bg1"/>
                </a:solidFill>
                <a:latin typeface="微软雅黑" panose="020B0503020204020204" pitchFamily="34" charset="-122"/>
                <a:ea typeface="微软雅黑" panose="020B0503020204020204" pitchFamily="34" charset="-122"/>
              </a:rPr>
              <a:t>3000</a:t>
            </a:r>
            <a:r>
              <a:rPr lang="zh-CN" altLang="en-US" sz="1400" kern="0" dirty="0" smtClean="0">
                <a:solidFill>
                  <a:schemeClr val="bg1"/>
                </a:solidFill>
                <a:latin typeface="微软雅黑" panose="020B0503020204020204" pitchFamily="34" charset="-122"/>
                <a:ea typeface="微软雅黑" panose="020B0503020204020204" pitchFamily="34" charset="-122"/>
              </a:rPr>
              <a:t>亿计算，预计</a:t>
            </a:r>
            <a:r>
              <a:rPr lang="en-US" altLang="zh-CN" sz="1400" b="1" i="1" kern="0" dirty="0" smtClean="0">
                <a:solidFill>
                  <a:srgbClr val="FF0000"/>
                </a:solidFill>
                <a:latin typeface="微软雅黑" panose="020B0503020204020204" pitchFamily="34" charset="-122"/>
                <a:ea typeface="微软雅黑" panose="020B0503020204020204" pitchFamily="34" charset="-122"/>
              </a:rPr>
              <a:t>2017</a:t>
            </a:r>
            <a:r>
              <a:rPr lang="zh-CN" altLang="en-US" sz="1400" b="1" i="1" kern="0" dirty="0" smtClean="0">
                <a:solidFill>
                  <a:srgbClr val="FF0000"/>
                </a:solidFill>
                <a:latin typeface="微软雅黑" panose="020B0503020204020204" pitchFamily="34" charset="-122"/>
                <a:ea typeface="微软雅黑" panose="020B0503020204020204" pitchFamily="34" charset="-122"/>
              </a:rPr>
              <a:t>年</a:t>
            </a:r>
            <a:r>
              <a:rPr lang="en-US" altLang="zh-CN" sz="1400" b="1" i="1" kern="0" dirty="0" smtClean="0">
                <a:solidFill>
                  <a:srgbClr val="FF0000"/>
                </a:solidFill>
                <a:latin typeface="微软雅黑" panose="020B0503020204020204" pitchFamily="34" charset="-122"/>
                <a:ea typeface="微软雅黑" panose="020B0503020204020204" pitchFamily="34" charset="-122"/>
              </a:rPr>
              <a:t>8</a:t>
            </a:r>
            <a:r>
              <a:rPr lang="zh-CN" altLang="en-US" sz="1400" b="1" i="1" kern="0" dirty="0" smtClean="0">
                <a:solidFill>
                  <a:srgbClr val="FF0000"/>
                </a:solidFill>
                <a:latin typeface="微软雅黑" panose="020B0503020204020204" pitchFamily="34" charset="-122"/>
                <a:ea typeface="微软雅黑" panose="020B0503020204020204" pitchFamily="34" charset="-122"/>
              </a:rPr>
              <a:t>月</a:t>
            </a:r>
            <a:r>
              <a:rPr lang="zh-CN" altLang="en-US" sz="1400" kern="0" dirty="0" smtClean="0">
                <a:solidFill>
                  <a:schemeClr val="bg1"/>
                </a:solidFill>
                <a:latin typeface="微软雅黑" panose="020B0503020204020204" pitchFamily="34" charset="-122"/>
                <a:ea typeface="微软雅黑" panose="020B0503020204020204" pitchFamily="34" charset="-122"/>
              </a:rPr>
              <a:t>到达空间上限</a:t>
            </a:r>
            <a:endParaRPr lang="en-US" altLang="zh-CN" sz="1400" kern="0" dirty="0" smtClean="0">
              <a:solidFill>
                <a:schemeClr val="bg1"/>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4056326" y="2974640"/>
            <a:ext cx="10633" cy="1272364"/>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3939" y="3443017"/>
            <a:ext cx="669838"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2011</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4</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6" name="Straight Connector 15"/>
          <p:cNvCxnSpPr/>
          <p:nvPr/>
        </p:nvCxnSpPr>
        <p:spPr>
          <a:xfrm>
            <a:off x="6526161" y="2336688"/>
            <a:ext cx="0" cy="636182"/>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6887" y="2448531"/>
            <a:ext cx="722084"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2015</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11</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8" name="Straight Connector 17"/>
          <p:cNvCxnSpPr/>
          <p:nvPr/>
        </p:nvCxnSpPr>
        <p:spPr>
          <a:xfrm>
            <a:off x="6517296" y="2985273"/>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6888971" y="3302566"/>
            <a:ext cx="1169581" cy="678187"/>
          </a:xfrm>
          <a:prstGeom prst="wedgeRoundRectCallout">
            <a:avLst>
              <a:gd name="adj1" fmla="val -49816"/>
              <a:gd name="adj2" fmla="val -95363"/>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2015</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2016</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a:solidFill>
                  <a:schemeClr val="tx1">
                    <a:lumMod val="50000"/>
                  </a:schemeClr>
                </a:solidFill>
                <a:latin typeface="微软雅黑" panose="020B0503020204020204" pitchFamily="34" charset="-122"/>
                <a:ea typeface="微软雅黑" panose="020B0503020204020204" pitchFamily="34" charset="-122"/>
              </a:rPr>
              <a:t>7</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cxnSp>
        <p:nvCxnSpPr>
          <p:cNvPr id="22" name="Straight Connector 21"/>
          <p:cNvCxnSpPr/>
          <p:nvPr/>
        </p:nvCxnSpPr>
        <p:spPr>
          <a:xfrm>
            <a:off x="4062102" y="4222194"/>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4678330" y="4257637"/>
            <a:ext cx="1169581" cy="678187"/>
          </a:xfrm>
          <a:prstGeom prst="wedgeRoundRectCallout">
            <a:avLst>
              <a:gd name="adj1" fmla="val -68907"/>
              <a:gd name="adj2" fmla="val -5616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2012</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651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77478"/>
            <a:ext cx="6592785" cy="426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66689"/>
            <a:ext cx="8229600" cy="435196"/>
          </a:xfrm>
        </p:spPr>
        <p:txBody>
          <a:bodyPr/>
          <a:lstStyle/>
          <a:p>
            <a:r>
              <a:rPr lang="zh-CN" altLang="en-US" dirty="0" smtClean="0">
                <a:latin typeface="微软雅黑" panose="020B0503020204020204" pitchFamily="34" charset="-122"/>
                <a:ea typeface="微软雅黑" panose="020B0503020204020204" pitchFamily="34" charset="-122"/>
              </a:rPr>
              <a:t>陆家嘴系统日增量分析</a:t>
            </a:r>
            <a:endParaRPr lang="zh-CN" altLang="en-US" dirty="0">
              <a:latin typeface="微软雅黑" panose="020B0503020204020204" pitchFamily="34" charset="-122"/>
              <a:ea typeface="微软雅黑" panose="020B0503020204020204" pitchFamily="34" charset="-122"/>
            </a:endParaRPr>
          </a:p>
        </p:txBody>
      </p:sp>
      <p:sp>
        <p:nvSpPr>
          <p:cNvPr id="6" name="Rounded Rectangular Callout 5"/>
          <p:cNvSpPr/>
          <p:nvPr/>
        </p:nvSpPr>
        <p:spPr>
          <a:xfrm>
            <a:off x="4136743" y="2494349"/>
            <a:ext cx="2048582" cy="1180209"/>
          </a:xfrm>
          <a:prstGeom prst="wedgeRoundRectCallout">
            <a:avLst>
              <a:gd name="adj1" fmla="val -67105"/>
              <a:gd name="adj2" fmla="val 5835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t">
            <a:prstTxWarp prst="textNoShape">
              <a:avLst/>
            </a:prstTxWarp>
            <a:noAutofit/>
          </a:bodyPr>
          <a:lstStyle/>
          <a:p>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日增量上升说明：</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1.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新增三张大表，约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7GB</a:t>
            </a:r>
            <a:endParaRPr lang="en-US" altLang="zh-CN" sz="1200" kern="0" dirty="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2. IPO</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发行量增加导致多表数据量增加，约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4GB</a:t>
            </a: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3.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其他表属于正常波动</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57200" y="955554"/>
            <a:ext cx="8096491" cy="881780"/>
          </a:xfrm>
          <a:prstGeom prst="rect">
            <a:avLst/>
          </a:prstGeom>
          <a:noFill/>
        </p:spPr>
        <p:txBody>
          <a:bodyPr wrap="square" rtlCol="0">
            <a:spAutoFit/>
          </a:bodyPr>
          <a:lstStyle/>
          <a:p>
            <a:pPr>
              <a:lnSpc>
                <a:spcPct val="95000"/>
              </a:lnSpc>
              <a:spcBef>
                <a:spcPts val="400"/>
              </a:spcBef>
            </a:pP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数据日增量说明：虽然当前交易量在</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2000-3000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亿之间，但是数据日增长量已经超过</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2015</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年时的日成交</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8000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亿时期。</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a:t>
            </a:r>
            <a:r>
              <a:rPr 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017</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日增量为</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35GB</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，比</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2016</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上升</a:t>
            </a:r>
            <a:r>
              <a:rPr lang="en-US" altLang="zh-CN"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4</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，是受新增需求和业务发展双重影响所致</a:t>
            </a:r>
            <a:endParaRPr lang="en-US" b="1" cap="all"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328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536" y="196448"/>
            <a:ext cx="8229600" cy="701731"/>
          </a:xfrm>
        </p:spPr>
        <p:txBody>
          <a:bodyPr anchor="ctr"/>
          <a:lstStyle/>
          <a:p>
            <a:r>
              <a:rPr kumimoji="1" lang="zh-CN" altLang="en-US" dirty="0" smtClean="0">
                <a:latin typeface="Microsoft YaHei" charset="-122"/>
                <a:ea typeface="Microsoft YaHei" charset="-122"/>
                <a:cs typeface="Microsoft YaHei" charset="-122"/>
              </a:rPr>
              <a:t>平台扩容替代性方案及分析</a:t>
            </a:r>
            <a:endParaRPr kumimoji="1" lang="zh-CN" altLang="en-US" dirty="0">
              <a:latin typeface="Microsoft YaHei" charset="-122"/>
              <a:ea typeface="Microsoft YaHei" charset="-122"/>
              <a:cs typeface="Microsoft YaHei"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70944705"/>
              </p:ext>
            </p:extLst>
          </p:nvPr>
        </p:nvGraphicFramePr>
        <p:xfrm>
          <a:off x="353961" y="1406017"/>
          <a:ext cx="8573728" cy="4806008"/>
        </p:xfrm>
        <a:graphic>
          <a:graphicData uri="http://schemas.openxmlformats.org/drawingml/2006/table">
            <a:tbl>
              <a:tblPr firstRow="1" bandRow="1">
                <a:tableStyleId>{5C22544A-7EE6-4342-B048-85BDC9FD1C3A}</a:tableStyleId>
              </a:tblPr>
              <a:tblGrid>
                <a:gridCol w="1389805"/>
                <a:gridCol w="5297896"/>
                <a:gridCol w="1886027"/>
              </a:tblGrid>
              <a:tr h="363037">
                <a:tc>
                  <a:txBody>
                    <a:bodyPr/>
                    <a:lstStyle/>
                    <a:p>
                      <a:pPr algn="ctr"/>
                      <a:r>
                        <a:rPr lang="zh-CN" altLang="en-US" dirty="0" smtClean="0">
                          <a:latin typeface="Microsoft YaHei" charset="-122"/>
                          <a:ea typeface="Microsoft YaHei" charset="-122"/>
                          <a:cs typeface="Microsoft YaHei" charset="-122"/>
                        </a:rPr>
                        <a:t>替代性方案</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可行性分析</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风险与挑战</a:t>
                      </a:r>
                      <a:endParaRPr lang="zh-CN" altLang="en-US" dirty="0">
                        <a:latin typeface="Microsoft YaHei" charset="-122"/>
                        <a:ea typeface="Microsoft YaHei" charset="-122"/>
                        <a:cs typeface="Microsoft YaHei" charset="-122"/>
                      </a:endParaRPr>
                    </a:p>
                  </a:txBody>
                  <a:tcPr/>
                </a:tc>
              </a:tr>
              <a:tr h="1179871">
                <a:tc>
                  <a:txBody>
                    <a:bodyPr/>
                    <a:lstStyle/>
                    <a:p>
                      <a:r>
                        <a:rPr lang="zh-CN" altLang="en-US" dirty="0" smtClean="0">
                          <a:latin typeface="Microsoft YaHei" charset="-122"/>
                          <a:ea typeface="Microsoft YaHei" charset="-122"/>
                          <a:cs typeface="Microsoft YaHei" charset="-122"/>
                        </a:rPr>
                        <a:t>利用外高桥已下线节点</a:t>
                      </a:r>
                      <a:r>
                        <a:rPr lang="en-US" altLang="zh-CN" dirty="0" smtClean="0">
                          <a:latin typeface="Microsoft YaHei" charset="-122"/>
                          <a:ea typeface="Microsoft YaHei" charset="-122"/>
                          <a:cs typeface="Microsoft YaHei" charset="-122"/>
                        </a:rPr>
                        <a:t>5500</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己下线设备硬件已于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a:t>
                      </a:r>
                      <a:r>
                        <a:rPr lang="en-US" altLang="zh-CN" dirty="0" smtClean="0">
                          <a:latin typeface="Microsoft YaHei" charset="-122"/>
                          <a:ea typeface="Microsoft YaHei" charset="-122"/>
                          <a:cs typeface="Microsoft YaHei" charset="-122"/>
                        </a:rPr>
                        <a:t>6</a:t>
                      </a:r>
                      <a:r>
                        <a:rPr lang="zh-CN" altLang="en-US" dirty="0" smtClean="0">
                          <a:latin typeface="Microsoft YaHei" charset="-122"/>
                          <a:ea typeface="Microsoft YaHei" charset="-122"/>
                          <a:cs typeface="Microsoft YaHei" charset="-122"/>
                        </a:rPr>
                        <a:t>月停止支持</a:t>
                      </a:r>
                      <a:r>
                        <a:rPr lang="en-US" altLang="zh-CN" dirty="0" smtClean="0">
                          <a:latin typeface="Microsoft YaHei" charset="-122"/>
                          <a:ea typeface="Microsoft YaHei" charset="-122"/>
                          <a:cs typeface="Microsoft YaHei" charset="-122"/>
                        </a:rPr>
                        <a:t>EOL</a:t>
                      </a:r>
                      <a:r>
                        <a:rPr lang="zh-CN" altLang="en-US" dirty="0" smtClean="0">
                          <a:latin typeface="Microsoft YaHei" charset="-122"/>
                          <a:ea typeface="Microsoft YaHei" charset="-122"/>
                          <a:cs typeface="Microsoft YaHei" charset="-122"/>
                        </a:rPr>
                        <a:t>，相应利旧改造方案己于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年实施（拆除</a:t>
                      </a:r>
                      <a:r>
                        <a:rPr lang="en-US" altLang="zh-CN" dirty="0" smtClean="0">
                          <a:latin typeface="Microsoft YaHei" charset="-122"/>
                          <a:ea typeface="Microsoft YaHei" charset="-122"/>
                          <a:cs typeface="Microsoft YaHei" charset="-122"/>
                        </a:rPr>
                        <a:t>120</a:t>
                      </a:r>
                      <a:r>
                        <a:rPr lang="zh-CN" altLang="en-US" dirty="0" smtClean="0">
                          <a:latin typeface="Microsoft YaHei" charset="-122"/>
                          <a:ea typeface="Microsoft YaHei" charset="-122"/>
                          <a:cs typeface="Microsoft YaHei" charset="-122"/>
                        </a:rPr>
                        <a:t>块盘增加到</a:t>
                      </a:r>
                      <a:r>
                        <a:rPr lang="en-US" altLang="zh-CN" dirty="0" smtClean="0">
                          <a:latin typeface="Microsoft YaHei" charset="-122"/>
                          <a:ea typeface="Microsoft YaHei" charset="-122"/>
                          <a:cs typeface="Microsoft YaHei" charset="-122"/>
                        </a:rPr>
                        <a:t>5555</a:t>
                      </a:r>
                      <a:r>
                        <a:rPr lang="zh-CN" altLang="en-US" dirty="0" smtClean="0">
                          <a:latin typeface="Microsoft YaHei" charset="-122"/>
                          <a:ea typeface="Microsoft YaHei" charset="-122"/>
                          <a:cs typeface="Microsoft YaHei" charset="-122"/>
                        </a:rPr>
                        <a:t>平台，扩大当前陆家嘴平台容量，使之可以继续使用到今年</a:t>
                      </a:r>
                      <a:r>
                        <a:rPr lang="en-US" altLang="zh-CN" dirty="0" smtClean="0">
                          <a:latin typeface="Microsoft YaHei" charset="-122"/>
                          <a:ea typeface="Microsoft YaHei" charset="-122"/>
                          <a:cs typeface="Microsoft YaHei" charset="-122"/>
                        </a:rPr>
                        <a:t>8</a:t>
                      </a:r>
                      <a:r>
                        <a:rPr lang="zh-CN" altLang="en-US" dirty="0" smtClean="0">
                          <a:latin typeface="Microsoft YaHei" charset="-122"/>
                          <a:ea typeface="Microsoft YaHei" charset="-122"/>
                          <a:cs typeface="Microsoft YaHei" charset="-122"/>
                        </a:rPr>
                        <a:t>月）</a:t>
                      </a:r>
                      <a:endParaRPr lang="zh-CN" altLang="en-US" dirty="0">
                        <a:latin typeface="Microsoft YaHei" charset="-122"/>
                        <a:ea typeface="Microsoft YaHei" charset="-122"/>
                        <a:cs typeface="Microsoft YaHei" charset="-122"/>
                      </a:endParaRPr>
                    </a:p>
                  </a:txBody>
                  <a:tcPr/>
                </a:tc>
                <a:tc>
                  <a:txBody>
                    <a:bodyPr/>
                    <a:lstStyle/>
                    <a:p>
                      <a:endParaRPr lang="zh-CN" altLang="en-US" dirty="0">
                        <a:latin typeface="Microsoft YaHei" charset="-122"/>
                        <a:ea typeface="Microsoft YaHei" charset="-122"/>
                        <a:cs typeface="Microsoft YaHei" charset="-122"/>
                      </a:endParaRPr>
                    </a:p>
                  </a:txBody>
                  <a:tcPr/>
                </a:tc>
              </a:tr>
              <a:tr h="1788488">
                <a:tc>
                  <a:txBody>
                    <a:bodyPr/>
                    <a:lstStyle/>
                    <a:p>
                      <a:r>
                        <a:rPr lang="zh-CN" altLang="en-US" dirty="0" smtClean="0">
                          <a:latin typeface="Microsoft YaHei" charset="-122"/>
                          <a:ea typeface="Microsoft YaHei" charset="-122"/>
                          <a:cs typeface="Microsoft YaHei" charset="-122"/>
                        </a:rPr>
                        <a:t>采购二手硬件设备</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通过第三方（客户二手转让）即使可以采购到，相应数据库软件也已经停售（</a:t>
                      </a:r>
                      <a:r>
                        <a:rPr lang="en-US" altLang="zh-CN" dirty="0" smtClean="0">
                          <a:latin typeface="Microsoft YaHei" charset="-122"/>
                          <a:ea typeface="Microsoft YaHei" charset="-122"/>
                          <a:cs typeface="Microsoft YaHei" charset="-122"/>
                        </a:rPr>
                        <a:t>Teradata Database</a:t>
                      </a:r>
                      <a:r>
                        <a:rPr lang="en-US" altLang="zh-CN" baseline="0"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V13.0</a:t>
                      </a:r>
                      <a:r>
                        <a:rPr lang="zh-CN" altLang="en-US" dirty="0" smtClean="0">
                          <a:latin typeface="Microsoft YaHei" charset="-122"/>
                          <a:ea typeface="Microsoft YaHei" charset="-122"/>
                          <a:cs typeface="Microsoft YaHei" charset="-122"/>
                        </a:rPr>
                        <a:t>）；且该平台的硬盘为</a:t>
                      </a:r>
                      <a:r>
                        <a:rPr lang="en-US" altLang="zh-CN"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专用硬盘，生产厂商早己停产，目前运维更换完全依赖</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备件库存数量，</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承诺维保期后</a:t>
                      </a:r>
                      <a:r>
                        <a:rPr lang="en-US" altLang="zh-CN" baseline="0" dirty="0" smtClean="0">
                          <a:latin typeface="Microsoft YaHei" charset="-122"/>
                          <a:ea typeface="Microsoft YaHei" charset="-122"/>
                          <a:cs typeface="Microsoft YaHei" charset="-122"/>
                        </a:rPr>
                        <a:t>(2017-06-30)</a:t>
                      </a:r>
                      <a:r>
                        <a:rPr lang="zh-CN" altLang="en-US" baseline="0" dirty="0" smtClean="0">
                          <a:latin typeface="Microsoft YaHei" charset="-122"/>
                          <a:ea typeface="Microsoft YaHei" charset="-122"/>
                          <a:cs typeface="Microsoft YaHei" charset="-122"/>
                        </a:rPr>
                        <a:t>将难以保证备件到达时间</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无法采购数据库软件</a:t>
                      </a:r>
                      <a:r>
                        <a:rPr lang="en-US" altLang="zh-CN" dirty="0" smtClean="0">
                          <a:latin typeface="Microsoft YaHei" charset="-122"/>
                          <a:ea typeface="Microsoft YaHei" charset="-122"/>
                          <a:cs typeface="Microsoft YaHei" charset="-122"/>
                        </a:rPr>
                        <a:t>V13.0</a:t>
                      </a:r>
                    </a:p>
                    <a:p>
                      <a:r>
                        <a:rPr lang="zh-CN" altLang="en-US" dirty="0" smtClean="0">
                          <a:latin typeface="Microsoft YaHei" charset="-122"/>
                          <a:ea typeface="Microsoft YaHei" charset="-122"/>
                          <a:cs typeface="Microsoft YaHei" charset="-122"/>
                        </a:rPr>
                        <a:t>硬盘备件库存难以保障</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电路与电子元器件使用年限</a:t>
                      </a:r>
                      <a:endParaRPr lang="en-US" altLang="zh-CN" dirty="0" smtClean="0">
                        <a:latin typeface="Microsoft YaHei" charset="-122"/>
                        <a:ea typeface="Microsoft YaHei" charset="-122"/>
                        <a:cs typeface="Microsoft YaHei" charset="-122"/>
                      </a:endParaRPr>
                    </a:p>
                  </a:txBody>
                  <a:tcPr/>
                </a:tc>
              </a:tr>
              <a:tr h="1452149">
                <a:tc>
                  <a:txBody>
                    <a:bodyPr/>
                    <a:lstStyle/>
                    <a:p>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平台整体替换</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将数仓应用、报表、模型完全迁移到</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平台，迁移工作量与成本同样巨大（面临数十年开发的报表应用与后台程序迁移），业内也鲜有成功迁移案例支持</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技术风险</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应用迁移工作量巨大</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交易所数据安全风险</a:t>
                      </a:r>
                      <a:endParaRPr lang="zh-CN" altLang="en-US" dirty="0">
                        <a:latin typeface="Microsoft YaHei" charset="-122"/>
                        <a:ea typeface="Microsoft YaHei" charset="-122"/>
                        <a:cs typeface="Microsoft YaHei" charset="-122"/>
                      </a:endParaRPr>
                    </a:p>
                  </a:txBody>
                  <a:tcPr/>
                </a:tc>
              </a:tr>
            </a:tbl>
          </a:graphicData>
        </a:graphic>
      </p:graphicFrame>
      <p:sp>
        <p:nvSpPr>
          <p:cNvPr id="5" name="文本框 4"/>
          <p:cNvSpPr txBox="1"/>
          <p:nvPr/>
        </p:nvSpPr>
        <p:spPr>
          <a:xfrm>
            <a:off x="349048" y="787385"/>
            <a:ext cx="8391832" cy="618631"/>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SimSun" charset="-122"/>
                <a:ea typeface="SimSun" charset="-122"/>
                <a:cs typeface="SimSun" charset="-122"/>
              </a:rPr>
              <a:t>按照当前的日交易量，陆家嘴平台将于</a:t>
            </a:r>
            <a:r>
              <a:rPr kumimoji="1" lang="en-US" altLang="zh-CN" dirty="0" smtClean="0">
                <a:solidFill>
                  <a:srgbClr val="FF0000"/>
                </a:solidFill>
                <a:latin typeface="SimSun" charset="-122"/>
                <a:ea typeface="SimSun" charset="-122"/>
                <a:cs typeface="SimSun" charset="-122"/>
              </a:rPr>
              <a:t>2017</a:t>
            </a:r>
            <a:r>
              <a:rPr kumimoji="1" lang="zh-CN" altLang="en-US" dirty="0" smtClean="0">
                <a:solidFill>
                  <a:srgbClr val="FF0000"/>
                </a:solidFill>
                <a:latin typeface="SimSun" charset="-122"/>
                <a:ea typeface="SimSun" charset="-122"/>
                <a:cs typeface="SimSun" charset="-122"/>
              </a:rPr>
              <a:t>年</a:t>
            </a:r>
            <a:r>
              <a:rPr kumimoji="1" lang="en-US" altLang="zh-CN" dirty="0" smtClean="0">
                <a:solidFill>
                  <a:srgbClr val="FF0000"/>
                </a:solidFill>
                <a:latin typeface="SimSun" charset="-122"/>
                <a:ea typeface="SimSun" charset="-122"/>
                <a:cs typeface="SimSun" charset="-122"/>
              </a:rPr>
              <a:t>8</a:t>
            </a:r>
            <a:r>
              <a:rPr kumimoji="1" lang="zh-CN" altLang="en-US" dirty="0" smtClean="0">
                <a:solidFill>
                  <a:srgbClr val="FF0000"/>
                </a:solidFill>
                <a:latin typeface="SimSun" charset="-122"/>
                <a:ea typeface="SimSun" charset="-122"/>
                <a:cs typeface="SimSun" charset="-122"/>
              </a:rPr>
              <a:t>月</a:t>
            </a:r>
            <a:r>
              <a:rPr kumimoji="1" lang="zh-CN" altLang="en-US" dirty="0" smtClean="0">
                <a:solidFill>
                  <a:srgbClr val="0079DB"/>
                </a:solidFill>
                <a:latin typeface="SimSun" charset="-122"/>
                <a:ea typeface="SimSun" charset="-122"/>
                <a:cs typeface="SimSun" charset="-122"/>
              </a:rPr>
              <a:t>达到数据存储上限，时间十分紧迫，为此，我们重新认真评估了平台除扩容之外的其它方案</a:t>
            </a:r>
          </a:p>
        </p:txBody>
      </p:sp>
    </p:spTree>
    <p:extLst>
      <p:ext uri="{BB962C8B-B14F-4D97-AF65-F5344CB8AC3E}">
        <p14:creationId xmlns:p14="http://schemas.microsoft.com/office/powerpoint/2010/main" val="346791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solidFill>
                  <a:srgbClr val="0079DB"/>
                </a:solidFill>
                <a:latin typeface="Microsoft YaHei" charset="-122"/>
                <a:ea typeface="Microsoft YaHei" charset="-122"/>
                <a:cs typeface="Microsoft YaHei" charset="-122"/>
              </a:rPr>
              <a:t>平台扩容升级方案建议</a:t>
            </a:r>
            <a:endParaRPr lang="en-US" altLang="zh-CN" dirty="0" smtClean="0">
              <a:solidFill>
                <a:srgbClr val="0079DB"/>
              </a:solidFill>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8</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5569725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5"/>
          </p:nvPr>
        </p:nvSpPr>
        <p:spPr/>
        <p:txBody>
          <a:bodyPr/>
          <a:lstStyle/>
          <a:p>
            <a:endParaRPr lang="zh-CN" altLang="en-US"/>
          </a:p>
        </p:txBody>
      </p:sp>
      <p:sp>
        <p:nvSpPr>
          <p:cNvPr id="6" name="标题 5"/>
          <p:cNvSpPr>
            <a:spLocks noGrp="1"/>
          </p:cNvSpPr>
          <p:nvPr>
            <p:ph type="title"/>
          </p:nvPr>
        </p:nvSpPr>
        <p:spPr/>
        <p:txBody>
          <a:bodyPr/>
          <a:lstStyle/>
          <a:p>
            <a:r>
              <a:rPr lang="zh-CN" altLang="en-US" dirty="0">
                <a:latin typeface="Microsoft YaHei" charset="-122"/>
                <a:ea typeface="Microsoft YaHei" charset="-122"/>
                <a:cs typeface="Microsoft YaHei" charset="-122"/>
              </a:rPr>
              <a:t>升级平台方案建议</a:t>
            </a:r>
          </a:p>
        </p:txBody>
      </p:sp>
      <p:pic>
        <p:nvPicPr>
          <p:cNvPr id="12" name="图片 11"/>
          <p:cNvPicPr>
            <a:picLocks noChangeAspect="1"/>
          </p:cNvPicPr>
          <p:nvPr/>
        </p:nvPicPr>
        <p:blipFill>
          <a:blip r:embed="rId2"/>
          <a:stretch>
            <a:fillRect/>
          </a:stretch>
        </p:blipFill>
        <p:spPr>
          <a:xfrm>
            <a:off x="457200" y="1145139"/>
            <a:ext cx="8062051" cy="4844813"/>
          </a:xfrm>
          <a:prstGeom prst="rect">
            <a:avLst/>
          </a:prstGeom>
        </p:spPr>
      </p:pic>
      <p:sp>
        <p:nvSpPr>
          <p:cNvPr id="13" name="文本框 12"/>
          <p:cNvSpPr txBox="1"/>
          <p:nvPr/>
        </p:nvSpPr>
        <p:spPr>
          <a:xfrm>
            <a:off x="568036" y="6151418"/>
            <a:ext cx="3491346" cy="355482"/>
          </a:xfrm>
          <a:prstGeom prst="rect">
            <a:avLst/>
          </a:prstGeom>
          <a:noFill/>
        </p:spPr>
        <p:txBody>
          <a:bodyPr wrap="square" rtlCol="0">
            <a:spAutoFit/>
          </a:bodyPr>
          <a:lstStyle/>
          <a:p>
            <a:pPr>
              <a:lnSpc>
                <a:spcPct val="95000"/>
              </a:lnSpc>
              <a:spcBef>
                <a:spcPts val="400"/>
              </a:spcBef>
            </a:pPr>
            <a:r>
              <a:rPr lang="zh-CN" altLang="en-US" dirty="0" smtClean="0">
                <a:solidFill>
                  <a:srgbClr val="FF0000"/>
                </a:solidFill>
                <a:latin typeface="Microsoft YaHei" charset="-122"/>
                <a:ea typeface="Microsoft YaHei" charset="-122"/>
                <a:cs typeface="Microsoft YaHei" charset="-122"/>
              </a:rPr>
              <a:t>注：黄圈标志为升级改造部份</a:t>
            </a:r>
            <a:endParaRPr lang="zh-CN" altLang="en-US"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2006181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radata 2014">
  <a:themeElements>
    <a:clrScheme name="Custom 7">
      <a:dk1>
        <a:srgbClr val="3C3C3B"/>
      </a:dk1>
      <a:lt1>
        <a:sysClr val="window" lastClr="FFFFFF"/>
      </a:lt1>
      <a:dk2>
        <a:srgbClr val="0079DB"/>
      </a:dk2>
      <a:lt2>
        <a:srgbClr val="D8D8D8"/>
      </a:lt2>
      <a:accent1>
        <a:srgbClr val="EC881D"/>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11298</TotalTime>
  <Words>1412</Words>
  <Application>Microsoft Macintosh PowerPoint</Application>
  <PresentationFormat>全屏显示(4:3)</PresentationFormat>
  <Paragraphs>267</Paragraphs>
  <Slides>20</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Arial Unicode MS</vt:lpstr>
      <vt:lpstr>Calibri</vt:lpstr>
      <vt:lpstr>Century Gothic</vt:lpstr>
      <vt:lpstr>Microsoft YaHei</vt:lpstr>
      <vt:lpstr>MS PGothic</vt:lpstr>
      <vt:lpstr>SimSun</vt:lpstr>
      <vt:lpstr>Times</vt:lpstr>
      <vt:lpstr>Times New Roman</vt:lpstr>
      <vt:lpstr>Verdana</vt:lpstr>
      <vt:lpstr>宋体</vt:lpstr>
      <vt:lpstr>微软雅黑</vt:lpstr>
      <vt:lpstr>Teradata 2014</vt:lpstr>
      <vt:lpstr>PowerPoint 演示文稿</vt:lpstr>
      <vt:lpstr>目录</vt:lpstr>
      <vt:lpstr>陆家嘴系统2015年改造变更说明</vt:lpstr>
      <vt:lpstr>目录</vt:lpstr>
      <vt:lpstr>陆家嘴系统空间增长分析</vt:lpstr>
      <vt:lpstr>陆家嘴系统日增量分析</vt:lpstr>
      <vt:lpstr>平台扩容替代性方案及分析</vt:lpstr>
      <vt:lpstr>目录</vt:lpstr>
      <vt:lpstr>升级平台方案建议</vt:lpstr>
      <vt:lpstr>升级平台方案建议</vt:lpstr>
      <vt:lpstr>升级平台方案建议</vt:lpstr>
      <vt:lpstr>升级平台方案比较</vt:lpstr>
      <vt:lpstr>升级平台方案建议说明</vt:lpstr>
      <vt:lpstr> 注：本次陆家嘴平台如选用TD15.10版本，则需要将相应的备份软NetVault 8.6.3升级到9.2.由于交易所之前已采购相应订阅服务，此项软件升级交易所无需再额外付费</vt:lpstr>
      <vt:lpstr>目录</vt:lpstr>
      <vt:lpstr>Teradata数据仓库解决方案业界一直处于领先地位</vt:lpstr>
      <vt:lpstr>相比整体替换方案，构建混合生态系统更为务实</vt:lpstr>
      <vt:lpstr>Teradata QueryGrid™使得数据实现互联互通</vt:lpstr>
      <vt:lpstr>Teradata与 Hadoop互联案例(部分)</vt:lpstr>
      <vt:lpstr>谢谢！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Gard</dc:creator>
  <cp:lastModifiedBy>Microsoft Office 用户</cp:lastModifiedBy>
  <cp:revision>1182</cp:revision>
  <cp:lastPrinted>2015-05-20T01:49:15Z</cp:lastPrinted>
  <dcterms:created xsi:type="dcterms:W3CDTF">2014-09-04T17:14:27Z</dcterms:created>
  <dcterms:modified xsi:type="dcterms:W3CDTF">2017-03-23T01:10:36Z</dcterms:modified>
</cp:coreProperties>
</file>